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Play"/>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ay-regular.fntdata"/><Relationship Id="rId25" Type="http://schemas.openxmlformats.org/officeDocument/2006/relationships/slide" Target="slides/slide21.xml"/><Relationship Id="rId27" Type="http://schemas.openxmlformats.org/officeDocument/2006/relationships/font" Target="fonts/Play-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044e4317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3044e431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3044e4317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3044e431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3044e4317f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3044e431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3044e4317f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3044e431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319e2e9a76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319e2e9a7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319e2e9a76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319e2e9a7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319e2e9a7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319e2e9a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3044e4317f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3044e431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19e2e9a76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319e2e9a7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19e2e9a76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19e2e9a7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 name="Shape 17"/>
        <p:cNvGrpSpPr/>
        <p:nvPr/>
      </p:nvGrpSpPr>
      <p:grpSpPr>
        <a:xfrm>
          <a:off x="0" y="0"/>
          <a:ext cx="0" cy="0"/>
          <a:chOff x="0" y="0"/>
          <a:chExt cx="0" cy="0"/>
        </a:xfrm>
      </p:grpSpPr>
      <p:sp>
        <p:nvSpPr>
          <p:cNvPr id="18" name="Google Shape;18;p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0" name="Google Shape;20;p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 name="Google Shape;21;p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 name="Google Shape;22;p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E9E9E9"/>
              </a:buClr>
              <a:buSzPts val="2400"/>
              <a:buNone/>
              <a:defRPr sz="2400">
                <a:solidFill>
                  <a:srgbClr val="E9E9E9"/>
                </a:solidFill>
              </a:defRPr>
            </a:lvl1pPr>
            <a:lvl2pPr indent="-228600" lvl="1" marL="914400" algn="l">
              <a:lnSpc>
                <a:spcPct val="90000"/>
              </a:lnSpc>
              <a:spcBef>
                <a:spcPts val="500"/>
              </a:spcBef>
              <a:spcAft>
                <a:spcPts val="0"/>
              </a:spcAft>
              <a:buClr>
                <a:srgbClr val="E9E9E9"/>
              </a:buClr>
              <a:buSzPts val="2000"/>
              <a:buNone/>
              <a:defRPr sz="2000">
                <a:solidFill>
                  <a:srgbClr val="E9E9E9"/>
                </a:solidFill>
              </a:defRPr>
            </a:lvl2pPr>
            <a:lvl3pPr indent="-228600" lvl="2" marL="1371600" algn="l">
              <a:lnSpc>
                <a:spcPct val="90000"/>
              </a:lnSpc>
              <a:spcBef>
                <a:spcPts val="500"/>
              </a:spcBef>
              <a:spcAft>
                <a:spcPts val="0"/>
              </a:spcAft>
              <a:buClr>
                <a:srgbClr val="E9E9E9"/>
              </a:buClr>
              <a:buSzPts val="1800"/>
              <a:buNone/>
              <a:defRPr sz="1800">
                <a:solidFill>
                  <a:srgbClr val="E9E9E9"/>
                </a:solidFill>
              </a:defRPr>
            </a:lvl3pPr>
            <a:lvl4pPr indent="-228600" lvl="3" marL="1828800" algn="l">
              <a:lnSpc>
                <a:spcPct val="90000"/>
              </a:lnSpc>
              <a:spcBef>
                <a:spcPts val="500"/>
              </a:spcBef>
              <a:spcAft>
                <a:spcPts val="0"/>
              </a:spcAft>
              <a:buClr>
                <a:srgbClr val="E9E9E9"/>
              </a:buClr>
              <a:buSzPts val="1600"/>
              <a:buNone/>
              <a:defRPr sz="1600">
                <a:solidFill>
                  <a:srgbClr val="E9E9E9"/>
                </a:solidFill>
              </a:defRPr>
            </a:lvl4pPr>
            <a:lvl5pPr indent="-228600" lvl="4" marL="2286000" algn="l">
              <a:lnSpc>
                <a:spcPct val="90000"/>
              </a:lnSpc>
              <a:spcBef>
                <a:spcPts val="500"/>
              </a:spcBef>
              <a:spcAft>
                <a:spcPts val="0"/>
              </a:spcAft>
              <a:buClr>
                <a:srgbClr val="E9E9E9"/>
              </a:buClr>
              <a:buSzPts val="1600"/>
              <a:buNone/>
              <a:defRPr sz="1600">
                <a:solidFill>
                  <a:srgbClr val="E9E9E9"/>
                </a:solidFill>
              </a:defRPr>
            </a:lvl5pPr>
            <a:lvl6pPr indent="-228600" lvl="5" marL="2743200" algn="l">
              <a:lnSpc>
                <a:spcPct val="90000"/>
              </a:lnSpc>
              <a:spcBef>
                <a:spcPts val="500"/>
              </a:spcBef>
              <a:spcAft>
                <a:spcPts val="0"/>
              </a:spcAft>
              <a:buClr>
                <a:srgbClr val="E9E9E9"/>
              </a:buClr>
              <a:buSzPts val="1600"/>
              <a:buNone/>
              <a:defRPr sz="1600">
                <a:solidFill>
                  <a:srgbClr val="E9E9E9"/>
                </a:solidFill>
              </a:defRPr>
            </a:lvl6pPr>
            <a:lvl7pPr indent="-228600" lvl="6" marL="3200400" algn="l">
              <a:lnSpc>
                <a:spcPct val="90000"/>
              </a:lnSpc>
              <a:spcBef>
                <a:spcPts val="500"/>
              </a:spcBef>
              <a:spcAft>
                <a:spcPts val="0"/>
              </a:spcAft>
              <a:buClr>
                <a:srgbClr val="E9E9E9"/>
              </a:buClr>
              <a:buSzPts val="1600"/>
              <a:buNone/>
              <a:defRPr sz="1600">
                <a:solidFill>
                  <a:srgbClr val="E9E9E9"/>
                </a:solidFill>
              </a:defRPr>
            </a:lvl7pPr>
            <a:lvl8pPr indent="-228600" lvl="7" marL="3657600" algn="l">
              <a:lnSpc>
                <a:spcPct val="90000"/>
              </a:lnSpc>
              <a:spcBef>
                <a:spcPts val="500"/>
              </a:spcBef>
              <a:spcAft>
                <a:spcPts val="0"/>
              </a:spcAft>
              <a:buClr>
                <a:srgbClr val="E9E9E9"/>
              </a:buClr>
              <a:buSzPts val="1600"/>
              <a:buNone/>
              <a:defRPr sz="1600">
                <a:solidFill>
                  <a:srgbClr val="E9E9E9"/>
                </a:solidFill>
              </a:defRPr>
            </a:lvl8pPr>
            <a:lvl9pPr indent="-228600" lvl="8" marL="4114800" algn="l">
              <a:lnSpc>
                <a:spcPct val="90000"/>
              </a:lnSpc>
              <a:spcBef>
                <a:spcPts val="500"/>
              </a:spcBef>
              <a:spcAft>
                <a:spcPts val="0"/>
              </a:spcAft>
              <a:buClr>
                <a:srgbClr val="E9E9E9"/>
              </a:buClr>
              <a:buSzPts val="1600"/>
              <a:buNone/>
              <a:defRPr sz="1600">
                <a:solidFill>
                  <a:srgbClr val="E9E9E9"/>
                </a:solidFill>
              </a:defRPr>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 name="Google Shape;41;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Play"/>
              <a:buNone/>
              <a:defRPr b="0" i="0" sz="44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E9E9E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E9E9E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E9E9E9"/>
                </a:solidFill>
                <a:latin typeface="Arial"/>
                <a:ea typeface="Arial"/>
                <a:cs typeface="Arial"/>
                <a:sym typeface="Arial"/>
              </a:defRPr>
            </a:lvl1pPr>
            <a:lvl2pPr indent="0" lvl="1" marL="0" marR="0" rtl="0" algn="r">
              <a:spcBef>
                <a:spcPts val="0"/>
              </a:spcBef>
              <a:buNone/>
              <a:defRPr b="0" i="0" sz="1200" u="none" cap="none" strike="noStrike">
                <a:solidFill>
                  <a:srgbClr val="E9E9E9"/>
                </a:solidFill>
                <a:latin typeface="Arial"/>
                <a:ea typeface="Arial"/>
                <a:cs typeface="Arial"/>
                <a:sym typeface="Arial"/>
              </a:defRPr>
            </a:lvl2pPr>
            <a:lvl3pPr indent="0" lvl="2" marL="0" marR="0" rtl="0" algn="r">
              <a:spcBef>
                <a:spcPts val="0"/>
              </a:spcBef>
              <a:buNone/>
              <a:defRPr b="0" i="0" sz="1200" u="none" cap="none" strike="noStrike">
                <a:solidFill>
                  <a:srgbClr val="E9E9E9"/>
                </a:solidFill>
                <a:latin typeface="Arial"/>
                <a:ea typeface="Arial"/>
                <a:cs typeface="Arial"/>
                <a:sym typeface="Arial"/>
              </a:defRPr>
            </a:lvl3pPr>
            <a:lvl4pPr indent="0" lvl="3" marL="0" marR="0" rtl="0" algn="r">
              <a:spcBef>
                <a:spcPts val="0"/>
              </a:spcBef>
              <a:buNone/>
              <a:defRPr b="0" i="0" sz="1200" u="none" cap="none" strike="noStrike">
                <a:solidFill>
                  <a:srgbClr val="E9E9E9"/>
                </a:solidFill>
                <a:latin typeface="Arial"/>
                <a:ea typeface="Arial"/>
                <a:cs typeface="Arial"/>
                <a:sym typeface="Arial"/>
              </a:defRPr>
            </a:lvl4pPr>
            <a:lvl5pPr indent="0" lvl="4" marL="0" marR="0" rtl="0" algn="r">
              <a:spcBef>
                <a:spcPts val="0"/>
              </a:spcBef>
              <a:buNone/>
              <a:defRPr b="0" i="0" sz="1200" u="none" cap="none" strike="noStrike">
                <a:solidFill>
                  <a:srgbClr val="E9E9E9"/>
                </a:solidFill>
                <a:latin typeface="Arial"/>
                <a:ea typeface="Arial"/>
                <a:cs typeface="Arial"/>
                <a:sym typeface="Arial"/>
              </a:defRPr>
            </a:lvl5pPr>
            <a:lvl6pPr indent="0" lvl="5" marL="0" marR="0" rtl="0" algn="r">
              <a:spcBef>
                <a:spcPts val="0"/>
              </a:spcBef>
              <a:buNone/>
              <a:defRPr b="0" i="0" sz="1200" u="none" cap="none" strike="noStrike">
                <a:solidFill>
                  <a:srgbClr val="E9E9E9"/>
                </a:solidFill>
                <a:latin typeface="Arial"/>
                <a:ea typeface="Arial"/>
                <a:cs typeface="Arial"/>
                <a:sym typeface="Arial"/>
              </a:defRPr>
            </a:lvl6pPr>
            <a:lvl7pPr indent="0" lvl="6" marL="0" marR="0" rtl="0" algn="r">
              <a:spcBef>
                <a:spcPts val="0"/>
              </a:spcBef>
              <a:buNone/>
              <a:defRPr b="0" i="0" sz="1200" u="none" cap="none" strike="noStrike">
                <a:solidFill>
                  <a:srgbClr val="E9E9E9"/>
                </a:solidFill>
                <a:latin typeface="Arial"/>
                <a:ea typeface="Arial"/>
                <a:cs typeface="Arial"/>
                <a:sym typeface="Arial"/>
              </a:defRPr>
            </a:lvl7pPr>
            <a:lvl8pPr indent="0" lvl="7" marL="0" marR="0" rtl="0" algn="r">
              <a:spcBef>
                <a:spcPts val="0"/>
              </a:spcBef>
              <a:buNone/>
              <a:defRPr b="0" i="0" sz="1200" u="none" cap="none" strike="noStrike">
                <a:solidFill>
                  <a:srgbClr val="E9E9E9"/>
                </a:solidFill>
                <a:latin typeface="Arial"/>
                <a:ea typeface="Arial"/>
                <a:cs typeface="Arial"/>
                <a:sym typeface="Arial"/>
              </a:defRPr>
            </a:lvl8pPr>
            <a:lvl9pPr indent="0" lvl="8" marL="0" marR="0" rtl="0" algn="r">
              <a:spcBef>
                <a:spcPts val="0"/>
              </a:spcBef>
              <a:buNone/>
              <a:defRPr b="0" i="0" sz="1200" u="none" cap="none" strike="noStrike">
                <a:solidFill>
                  <a:srgbClr val="E9E9E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Play"/>
              <a:buNone/>
            </a:pPr>
            <a:r>
              <a:rPr lang="en-US"/>
              <a:t>Opposition Analysis: Philadelphia Union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2"/>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t>Out of Possession</a:t>
            </a:r>
            <a:endParaRPr/>
          </a:p>
        </p:txBody>
      </p:sp>
      <p:sp>
        <p:nvSpPr>
          <p:cNvPr id="334" name="Google Shape;334;p22"/>
          <p:cNvSpPr txBox="1"/>
          <p:nvPr>
            <p:ph idx="1" type="body"/>
          </p:nvPr>
        </p:nvSpPr>
        <p:spPr>
          <a:xfrm>
            <a:off x="9025728" y="1561473"/>
            <a:ext cx="2809875"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800"/>
              <a:buChar char="•"/>
            </a:pPr>
            <a:r>
              <a:rPr lang="en-US"/>
              <a:t>Fullbacks tuck in and play narrow</a:t>
            </a:r>
            <a:endParaRPr/>
          </a:p>
          <a:p>
            <a:pPr indent="-228600" lvl="0" marL="228600" rtl="0" algn="l">
              <a:lnSpc>
                <a:spcPct val="90000"/>
              </a:lnSpc>
              <a:spcBef>
                <a:spcPts val="1000"/>
              </a:spcBef>
              <a:spcAft>
                <a:spcPts val="0"/>
              </a:spcAft>
              <a:buClr>
                <a:schemeClr val="lt1"/>
              </a:buClr>
              <a:buSzPts val="2800"/>
              <a:buChar char="•"/>
            </a:pPr>
            <a:r>
              <a:rPr lang="en-US"/>
              <a:t>Wingers drop and defend width</a:t>
            </a:r>
            <a:endParaRPr/>
          </a:p>
          <a:p>
            <a:pPr indent="-228600" lvl="0" marL="228600" rtl="0" algn="l">
              <a:lnSpc>
                <a:spcPct val="90000"/>
              </a:lnSpc>
              <a:spcBef>
                <a:spcPts val="1000"/>
              </a:spcBef>
              <a:spcAft>
                <a:spcPts val="0"/>
              </a:spcAft>
              <a:buClr>
                <a:schemeClr val="lt1"/>
              </a:buClr>
              <a:buSzPts val="2800"/>
              <a:buChar char="•"/>
            </a:pPr>
            <a:r>
              <a:rPr lang="en-US"/>
              <a:t>6 and 11 make little effort to defend or even provide resistance</a:t>
            </a:r>
            <a:endParaRPr/>
          </a:p>
        </p:txBody>
      </p:sp>
      <p:pic>
        <p:nvPicPr>
          <p:cNvPr descr="A screenshot of a football field&#10;&#10;Description automatically generated" id="335" name="Google Shape;335;p22"/>
          <p:cNvPicPr preferRelativeResize="0"/>
          <p:nvPr/>
        </p:nvPicPr>
        <p:blipFill rotWithShape="1">
          <a:blip r:embed="rId3">
            <a:alphaModFix/>
          </a:blip>
          <a:srcRect b="0" l="0" r="0" t="0"/>
          <a:stretch/>
        </p:blipFill>
        <p:spPr>
          <a:xfrm rot="5400000">
            <a:off x="1658749" y="-401449"/>
            <a:ext cx="5600700" cy="8918197"/>
          </a:xfrm>
          <a:prstGeom prst="rect">
            <a:avLst/>
          </a:prstGeom>
          <a:noFill/>
          <a:ln>
            <a:noFill/>
          </a:ln>
        </p:spPr>
      </p:pic>
      <p:pic>
        <p:nvPicPr>
          <p:cNvPr descr="A yellow shirt with black background&#10;&#10;Description automatically generated" id="336" name="Google Shape;336;p22"/>
          <p:cNvPicPr preferRelativeResize="0"/>
          <p:nvPr/>
        </p:nvPicPr>
        <p:blipFill rotWithShape="1">
          <a:blip r:embed="rId4">
            <a:alphaModFix/>
          </a:blip>
          <a:srcRect b="0" l="0" r="0" t="0"/>
          <a:stretch/>
        </p:blipFill>
        <p:spPr>
          <a:xfrm>
            <a:off x="507623" y="3783013"/>
            <a:ext cx="889451" cy="549275"/>
          </a:xfrm>
          <a:prstGeom prst="rect">
            <a:avLst/>
          </a:prstGeom>
          <a:noFill/>
          <a:ln>
            <a:noFill/>
          </a:ln>
        </p:spPr>
      </p:pic>
      <p:grpSp>
        <p:nvGrpSpPr>
          <p:cNvPr id="337" name="Google Shape;337;p22"/>
          <p:cNvGrpSpPr/>
          <p:nvPr/>
        </p:nvGrpSpPr>
        <p:grpSpPr>
          <a:xfrm>
            <a:off x="1893994" y="2210226"/>
            <a:ext cx="1187677" cy="932655"/>
            <a:chOff x="2335097" y="1527970"/>
            <a:chExt cx="1187677" cy="932655"/>
          </a:xfrm>
        </p:grpSpPr>
        <p:pic>
          <p:nvPicPr>
            <p:cNvPr descr="A blue shirt with black background&#10;&#10;Description automatically generated" id="338" name="Google Shape;338;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39" name="Google Shape;339;p22"/>
            <p:cNvSpPr txBox="1"/>
            <p:nvPr/>
          </p:nvSpPr>
          <p:spPr>
            <a:xfrm>
              <a:off x="2714629" y="1617944"/>
              <a:ext cx="50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a:t>
              </a:r>
              <a:endParaRPr/>
            </a:p>
          </p:txBody>
        </p:sp>
        <p:sp>
          <p:nvSpPr>
            <p:cNvPr id="340" name="Google Shape;340;p22"/>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Fabinho</a:t>
              </a:r>
              <a:endParaRPr/>
            </a:p>
          </p:txBody>
        </p:sp>
      </p:grpSp>
      <p:grpSp>
        <p:nvGrpSpPr>
          <p:cNvPr id="341" name="Google Shape;341;p22"/>
          <p:cNvGrpSpPr/>
          <p:nvPr/>
        </p:nvGrpSpPr>
        <p:grpSpPr>
          <a:xfrm>
            <a:off x="1594944" y="3187867"/>
            <a:ext cx="1187677" cy="932655"/>
            <a:chOff x="2335097" y="1527970"/>
            <a:chExt cx="1187677" cy="932655"/>
          </a:xfrm>
        </p:grpSpPr>
        <p:pic>
          <p:nvPicPr>
            <p:cNvPr descr="A blue shirt with black background&#10;&#10;Description automatically generated" id="342" name="Google Shape;342;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43" name="Google Shape;343;p22"/>
            <p:cNvSpPr txBox="1"/>
            <p:nvPr/>
          </p:nvSpPr>
          <p:spPr>
            <a:xfrm>
              <a:off x="2714629" y="1617953"/>
              <a:ext cx="557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a:t>
              </a:r>
              <a:endParaRPr/>
            </a:p>
          </p:txBody>
        </p:sp>
        <p:sp>
          <p:nvSpPr>
            <p:cNvPr id="344" name="Google Shape;344;p22"/>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Marquez</a:t>
              </a:r>
              <a:endParaRPr/>
            </a:p>
          </p:txBody>
        </p:sp>
      </p:grpSp>
      <p:grpSp>
        <p:nvGrpSpPr>
          <p:cNvPr id="345" name="Google Shape;345;p22"/>
          <p:cNvGrpSpPr/>
          <p:nvPr/>
        </p:nvGrpSpPr>
        <p:grpSpPr>
          <a:xfrm>
            <a:off x="1594944" y="4122620"/>
            <a:ext cx="1187677" cy="932655"/>
            <a:chOff x="2335097" y="1527970"/>
            <a:chExt cx="1187677" cy="932655"/>
          </a:xfrm>
        </p:grpSpPr>
        <p:pic>
          <p:nvPicPr>
            <p:cNvPr descr="A blue shirt with black background&#10;&#10;Description automatically generated" id="346" name="Google Shape;346;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47" name="Google Shape;347;p22"/>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4</a:t>
              </a:r>
              <a:endParaRPr/>
            </a:p>
          </p:txBody>
        </p:sp>
        <p:sp>
          <p:nvSpPr>
            <p:cNvPr id="348" name="Google Shape;348;p22"/>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Tribbett</a:t>
              </a:r>
              <a:endParaRPr/>
            </a:p>
          </p:txBody>
        </p:sp>
      </p:grpSp>
      <p:grpSp>
        <p:nvGrpSpPr>
          <p:cNvPr id="349" name="Google Shape;349;p22"/>
          <p:cNvGrpSpPr/>
          <p:nvPr/>
        </p:nvGrpSpPr>
        <p:grpSpPr>
          <a:xfrm>
            <a:off x="1965114" y="5135936"/>
            <a:ext cx="1336789" cy="918607"/>
            <a:chOff x="2256102" y="1527970"/>
            <a:chExt cx="1336789" cy="918607"/>
          </a:xfrm>
        </p:grpSpPr>
        <p:pic>
          <p:nvPicPr>
            <p:cNvPr descr="A blue shirt with black background&#10;&#10;Description automatically generated" id="350" name="Google Shape;350;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51" name="Google Shape;351;p22"/>
            <p:cNvSpPr txBox="1"/>
            <p:nvPr/>
          </p:nvSpPr>
          <p:spPr>
            <a:xfrm>
              <a:off x="2714610" y="1617934"/>
              <a:ext cx="57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a:t>
              </a:r>
              <a:endParaRPr/>
            </a:p>
          </p:txBody>
        </p:sp>
        <p:sp>
          <p:nvSpPr>
            <p:cNvPr id="352" name="Google Shape;352;p22"/>
            <p:cNvSpPr txBox="1"/>
            <p:nvPr/>
          </p:nvSpPr>
          <p:spPr>
            <a:xfrm>
              <a:off x="2256102" y="2077245"/>
              <a:ext cx="13367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Rosenberry</a:t>
              </a:r>
              <a:endParaRPr/>
            </a:p>
          </p:txBody>
        </p:sp>
      </p:grpSp>
      <p:grpSp>
        <p:nvGrpSpPr>
          <p:cNvPr id="353" name="Google Shape;353;p22"/>
          <p:cNvGrpSpPr/>
          <p:nvPr/>
        </p:nvGrpSpPr>
        <p:grpSpPr>
          <a:xfrm>
            <a:off x="4519802" y="3818199"/>
            <a:ext cx="1187677" cy="932655"/>
            <a:chOff x="2335097" y="1527970"/>
            <a:chExt cx="1187677" cy="932655"/>
          </a:xfrm>
        </p:grpSpPr>
        <p:pic>
          <p:nvPicPr>
            <p:cNvPr descr="A blue shirt with black background&#10;&#10;Description automatically generated" id="354" name="Google Shape;354;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55" name="Google Shape;355;p22"/>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6</a:t>
              </a:r>
              <a:endParaRPr/>
            </a:p>
          </p:txBody>
        </p:sp>
        <p:sp>
          <p:nvSpPr>
            <p:cNvPr id="356" name="Google Shape;356;p22"/>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Alberg</a:t>
              </a:r>
              <a:endParaRPr/>
            </a:p>
          </p:txBody>
        </p:sp>
      </p:grpSp>
      <p:grpSp>
        <p:nvGrpSpPr>
          <p:cNvPr id="357" name="Google Shape;357;p22"/>
          <p:cNvGrpSpPr/>
          <p:nvPr/>
        </p:nvGrpSpPr>
        <p:grpSpPr>
          <a:xfrm>
            <a:off x="3029975" y="4151637"/>
            <a:ext cx="1187677" cy="932655"/>
            <a:chOff x="2335097" y="1527970"/>
            <a:chExt cx="1187677" cy="932655"/>
          </a:xfrm>
        </p:grpSpPr>
        <p:pic>
          <p:nvPicPr>
            <p:cNvPr descr="A blue shirt with black background&#10;&#10;Description automatically generated" id="358" name="Google Shape;358;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59" name="Google Shape;359;p22"/>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7</a:t>
              </a:r>
              <a:endParaRPr/>
            </a:p>
          </p:txBody>
        </p:sp>
        <p:sp>
          <p:nvSpPr>
            <p:cNvPr id="360" name="Google Shape;360;p22"/>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Caroll</a:t>
              </a:r>
              <a:endParaRPr/>
            </a:p>
          </p:txBody>
        </p:sp>
      </p:grpSp>
      <p:grpSp>
        <p:nvGrpSpPr>
          <p:cNvPr id="361" name="Google Shape;361;p22"/>
          <p:cNvGrpSpPr/>
          <p:nvPr/>
        </p:nvGrpSpPr>
        <p:grpSpPr>
          <a:xfrm>
            <a:off x="2995466" y="3142881"/>
            <a:ext cx="1187677" cy="932655"/>
            <a:chOff x="2335097" y="1527970"/>
            <a:chExt cx="1187677" cy="932655"/>
          </a:xfrm>
        </p:grpSpPr>
        <p:pic>
          <p:nvPicPr>
            <p:cNvPr descr="A blue shirt with black background&#10;&#10;Description automatically generated" id="362" name="Google Shape;362;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63" name="Google Shape;363;p22"/>
            <p:cNvSpPr txBox="1"/>
            <p:nvPr/>
          </p:nvSpPr>
          <p:spPr>
            <a:xfrm>
              <a:off x="2714632" y="1617939"/>
              <a:ext cx="55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10</a:t>
              </a:r>
              <a:endParaRPr/>
            </a:p>
          </p:txBody>
        </p:sp>
        <p:sp>
          <p:nvSpPr>
            <p:cNvPr id="364" name="Google Shape;364;p22"/>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Barnetta</a:t>
              </a:r>
              <a:endParaRPr/>
            </a:p>
          </p:txBody>
        </p:sp>
      </p:grpSp>
      <p:grpSp>
        <p:nvGrpSpPr>
          <p:cNvPr id="365" name="Google Shape;365;p22"/>
          <p:cNvGrpSpPr/>
          <p:nvPr/>
        </p:nvGrpSpPr>
        <p:grpSpPr>
          <a:xfrm>
            <a:off x="3580198" y="5672879"/>
            <a:ext cx="1187677" cy="932655"/>
            <a:chOff x="2335097" y="1527970"/>
            <a:chExt cx="1187677" cy="932655"/>
          </a:xfrm>
        </p:grpSpPr>
        <p:pic>
          <p:nvPicPr>
            <p:cNvPr descr="A blue shirt with black background&#10;&#10;Description automatically generated" id="366" name="Google Shape;366;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67" name="Google Shape;367;p22"/>
            <p:cNvSpPr txBox="1"/>
            <p:nvPr/>
          </p:nvSpPr>
          <p:spPr>
            <a:xfrm>
              <a:off x="2714624" y="1617941"/>
              <a:ext cx="56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a:t>
              </a:r>
              <a:endParaRPr/>
            </a:p>
          </p:txBody>
        </p:sp>
        <p:sp>
          <p:nvSpPr>
            <p:cNvPr id="368" name="Google Shape;368;p22"/>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Ilsinho</a:t>
              </a:r>
              <a:endParaRPr/>
            </a:p>
          </p:txBody>
        </p:sp>
      </p:grpSp>
      <p:grpSp>
        <p:nvGrpSpPr>
          <p:cNvPr id="369" name="Google Shape;369;p22"/>
          <p:cNvGrpSpPr/>
          <p:nvPr/>
        </p:nvGrpSpPr>
        <p:grpSpPr>
          <a:xfrm>
            <a:off x="3925964" y="1799515"/>
            <a:ext cx="1187677" cy="932655"/>
            <a:chOff x="2335097" y="1527970"/>
            <a:chExt cx="1187677" cy="932655"/>
          </a:xfrm>
        </p:grpSpPr>
        <p:pic>
          <p:nvPicPr>
            <p:cNvPr descr="A blue shirt with black background&#10;&#10;Description automatically generated" id="370" name="Google Shape;370;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71" name="Google Shape;371;p22"/>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a:t>
              </a:r>
              <a:endParaRPr/>
            </a:p>
          </p:txBody>
        </p:sp>
        <p:sp>
          <p:nvSpPr>
            <p:cNvPr id="372" name="Google Shape;372;p22"/>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Pontius</a:t>
              </a:r>
              <a:endParaRPr/>
            </a:p>
          </p:txBody>
        </p:sp>
      </p:grpSp>
      <p:grpSp>
        <p:nvGrpSpPr>
          <p:cNvPr id="373" name="Google Shape;373;p22"/>
          <p:cNvGrpSpPr/>
          <p:nvPr/>
        </p:nvGrpSpPr>
        <p:grpSpPr>
          <a:xfrm>
            <a:off x="5730120" y="3823336"/>
            <a:ext cx="1187677" cy="932655"/>
            <a:chOff x="2335097" y="1527970"/>
            <a:chExt cx="1187677" cy="932655"/>
          </a:xfrm>
        </p:grpSpPr>
        <p:pic>
          <p:nvPicPr>
            <p:cNvPr descr="A blue shirt with black background&#10;&#10;Description automatically generated" id="374" name="Google Shape;374;p22"/>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375" name="Google Shape;375;p22"/>
            <p:cNvSpPr txBox="1"/>
            <p:nvPr/>
          </p:nvSpPr>
          <p:spPr>
            <a:xfrm>
              <a:off x="2714628" y="1617934"/>
              <a:ext cx="55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a:t>
              </a:r>
              <a:endParaRPr/>
            </a:p>
          </p:txBody>
        </p:sp>
        <p:sp>
          <p:nvSpPr>
            <p:cNvPr id="376" name="Google Shape;376;p22"/>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Herbers</a:t>
              </a:r>
              <a:endParaRPr/>
            </a:p>
          </p:txBody>
        </p:sp>
      </p:grpSp>
      <p:sp>
        <p:nvSpPr>
          <p:cNvPr id="377" name="Google Shape;377;p22"/>
          <p:cNvSpPr txBox="1"/>
          <p:nvPr/>
        </p:nvSpPr>
        <p:spPr>
          <a:xfrm>
            <a:off x="503087" y="3872984"/>
            <a:ext cx="8894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378" name="Google Shape;378;p22"/>
          <p:cNvSpPr txBox="1"/>
          <p:nvPr/>
        </p:nvSpPr>
        <p:spPr>
          <a:xfrm>
            <a:off x="517641" y="4341932"/>
            <a:ext cx="8491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Blake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t>Strengths and Weaknesses out of Possession</a:t>
            </a:r>
            <a:endParaRPr/>
          </a:p>
        </p:txBody>
      </p:sp>
      <p:sp>
        <p:nvSpPr>
          <p:cNvPr id="384" name="Google Shape;384;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t>Strengths</a:t>
            </a:r>
            <a:endParaRPr/>
          </a:p>
        </p:txBody>
      </p:sp>
      <p:sp>
        <p:nvSpPr>
          <p:cNvPr id="385" name="Google Shape;385;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t>Compact defense → when set up, difficult to play between defenders when opposition sustains possession</a:t>
            </a:r>
            <a:endParaRPr/>
          </a:p>
        </p:txBody>
      </p:sp>
      <p:sp>
        <p:nvSpPr>
          <p:cNvPr id="386" name="Google Shape;386;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t>Weaknesses</a:t>
            </a:r>
            <a:endParaRPr/>
          </a:p>
        </p:txBody>
      </p:sp>
      <p:sp>
        <p:nvSpPr>
          <p:cNvPr id="387" name="Google Shape;387;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t>Overload ball-side → very vulnerable to switch of play</a:t>
            </a:r>
            <a:endParaRPr/>
          </a:p>
          <a:p>
            <a:pPr indent="-165100" lvl="0" marL="228600" rtl="0" algn="l">
              <a:lnSpc>
                <a:spcPct val="90000"/>
              </a:lnSpc>
              <a:spcBef>
                <a:spcPts val="0"/>
              </a:spcBef>
              <a:spcAft>
                <a:spcPts val="0"/>
              </a:spcAft>
              <a:buSzPts val="1800"/>
              <a:buChar char="•"/>
            </a:pPr>
            <a:r>
              <a:rPr lang="en-US"/>
              <a:t> Midfield gets left open → 6 stays high, 10 drifts wide, slow to rotate when ball moves side to side</a:t>
            </a:r>
            <a:endParaRPr/>
          </a:p>
          <a:p>
            <a:pPr indent="-228600" lvl="0" marL="228600" rtl="0" algn="l">
              <a:spcBef>
                <a:spcPts val="0"/>
              </a:spcBef>
              <a:spcAft>
                <a:spcPts val="0"/>
              </a:spcAft>
              <a:buSzPts val="1800"/>
              <a:buChar char="•"/>
            </a:pPr>
            <a:r>
              <a:rPr lang="en-US"/>
              <a:t> Vulnerable in transition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4"/>
          <p:cNvSpPr txBox="1"/>
          <p:nvPr>
            <p:ph type="title"/>
          </p:nvPr>
        </p:nvSpPr>
        <p:spPr>
          <a:xfrm>
            <a:off x="838200" y="-124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5400"/>
              <a:t>Strength 1</a:t>
            </a:r>
            <a:endParaRPr sz="5400"/>
          </a:p>
        </p:txBody>
      </p:sp>
      <p:sp>
        <p:nvSpPr>
          <p:cNvPr id="393" name="Google Shape;393;p24"/>
          <p:cNvSpPr txBox="1"/>
          <p:nvPr>
            <p:ph idx="1" type="body"/>
          </p:nvPr>
        </p:nvSpPr>
        <p:spPr>
          <a:xfrm>
            <a:off x="1047350" y="5656250"/>
            <a:ext cx="10515600" cy="680700"/>
          </a:xfrm>
          <a:prstGeom prst="rect">
            <a:avLst/>
          </a:prstGeom>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018"/>
              <a:buNone/>
            </a:pPr>
            <a:r>
              <a:rPr lang="en-US" sz="1600"/>
              <a:t>Compact defensively with numbers behind the ball, including wingers when opposition sustains possession. 10 and 7 are denying pass into midfield. 6 could be a little higher to deny switch, but can still apply pressure </a:t>
            </a:r>
            <a:endParaRPr sz="1600"/>
          </a:p>
        </p:txBody>
      </p:sp>
      <p:pic>
        <p:nvPicPr>
          <p:cNvPr id="394" name="Google Shape;394;p24"/>
          <p:cNvPicPr preferRelativeResize="0"/>
          <p:nvPr/>
        </p:nvPicPr>
        <p:blipFill>
          <a:blip r:embed="rId3">
            <a:alphaModFix/>
          </a:blip>
          <a:stretch>
            <a:fillRect/>
          </a:stretch>
        </p:blipFill>
        <p:spPr>
          <a:xfrm>
            <a:off x="1698425" y="943275"/>
            <a:ext cx="9213450" cy="4552750"/>
          </a:xfrm>
          <a:prstGeom prst="rect">
            <a:avLst/>
          </a:prstGeom>
          <a:noFill/>
          <a:ln>
            <a:noFill/>
          </a:ln>
        </p:spPr>
      </p:pic>
      <p:sp>
        <p:nvSpPr>
          <p:cNvPr id="395" name="Google Shape;395;p24"/>
          <p:cNvSpPr/>
          <p:nvPr/>
        </p:nvSpPr>
        <p:spPr>
          <a:xfrm>
            <a:off x="4182125" y="1819825"/>
            <a:ext cx="528600" cy="670800"/>
          </a:xfrm>
          <a:prstGeom prst="ellipse">
            <a:avLst/>
          </a:prstGeom>
          <a:solidFill>
            <a:srgbClr val="FFFF00">
              <a:alpha val="4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24"/>
          <p:cNvSpPr/>
          <p:nvPr/>
        </p:nvSpPr>
        <p:spPr>
          <a:xfrm>
            <a:off x="5071575" y="1683775"/>
            <a:ext cx="528600" cy="670800"/>
          </a:xfrm>
          <a:prstGeom prst="ellipse">
            <a:avLst/>
          </a:prstGeom>
          <a:solidFill>
            <a:srgbClr val="1AE000">
              <a:alpha val="19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24"/>
          <p:cNvSpPr/>
          <p:nvPr/>
        </p:nvSpPr>
        <p:spPr>
          <a:xfrm>
            <a:off x="6906450" y="2246775"/>
            <a:ext cx="528600" cy="670800"/>
          </a:xfrm>
          <a:prstGeom prst="ellipse">
            <a:avLst/>
          </a:prstGeom>
          <a:solidFill>
            <a:srgbClr val="1AE000">
              <a:alpha val="19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5"/>
          <p:cNvSpPr txBox="1"/>
          <p:nvPr>
            <p:ph type="title"/>
          </p:nvPr>
        </p:nvSpPr>
        <p:spPr>
          <a:xfrm>
            <a:off x="3172625" y="432625"/>
            <a:ext cx="5960700" cy="67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5400"/>
              <a:t>Weaknesses 1 &amp; 2</a:t>
            </a:r>
            <a:endParaRPr sz="5400"/>
          </a:p>
        </p:txBody>
      </p:sp>
      <p:sp>
        <p:nvSpPr>
          <p:cNvPr id="403" name="Google Shape;403;p25"/>
          <p:cNvSpPr txBox="1"/>
          <p:nvPr>
            <p:ph idx="1" type="body"/>
          </p:nvPr>
        </p:nvSpPr>
        <p:spPr>
          <a:xfrm>
            <a:off x="2143050" y="5861725"/>
            <a:ext cx="8160000" cy="814200"/>
          </a:xfrm>
          <a:prstGeom prst="rect">
            <a:avLst/>
          </a:prstGeom>
        </p:spPr>
        <p:txBody>
          <a:bodyPr anchorCtr="0" anchor="t" bIns="45700" lIns="91425" spcFirstLastPara="1" rIns="91425" wrap="square" tIns="45700">
            <a:normAutofit fontScale="92500" lnSpcReduction="20000"/>
          </a:bodyPr>
          <a:lstStyle/>
          <a:p>
            <a:pPr indent="0" lvl="0" marL="0" rtl="0" algn="l">
              <a:lnSpc>
                <a:spcPct val="100000"/>
              </a:lnSpc>
              <a:spcBef>
                <a:spcPts val="1000"/>
              </a:spcBef>
              <a:spcAft>
                <a:spcPts val="0"/>
              </a:spcAft>
              <a:buNone/>
            </a:pPr>
            <a:r>
              <a:rPr lang="en-US"/>
              <a:t>Defensive</a:t>
            </a:r>
            <a:r>
              <a:rPr lang="en-US"/>
              <a:t> shape breakdown. Same scenario as strength. Midfielders (highlighted in red) are pulled apart. 6 not dropping to help, 10 has gone to pressure where the winger should, 7 tracked a man towards the right. Leaves tons of space for someone to check into, in this case opposition CM</a:t>
            </a:r>
            <a:endParaRPr/>
          </a:p>
        </p:txBody>
      </p:sp>
      <p:pic>
        <p:nvPicPr>
          <p:cNvPr id="404" name="Google Shape;404;p25"/>
          <p:cNvPicPr preferRelativeResize="0"/>
          <p:nvPr/>
        </p:nvPicPr>
        <p:blipFill>
          <a:blip r:embed="rId3">
            <a:alphaModFix/>
          </a:blip>
          <a:stretch>
            <a:fillRect/>
          </a:stretch>
        </p:blipFill>
        <p:spPr>
          <a:xfrm>
            <a:off x="1547315" y="1072475"/>
            <a:ext cx="9097364" cy="4713050"/>
          </a:xfrm>
          <a:prstGeom prst="rect">
            <a:avLst/>
          </a:prstGeom>
          <a:noFill/>
          <a:ln>
            <a:noFill/>
          </a:ln>
        </p:spPr>
      </p:pic>
      <p:cxnSp>
        <p:nvCxnSpPr>
          <p:cNvPr id="405" name="Google Shape;405;p25"/>
          <p:cNvCxnSpPr/>
          <p:nvPr/>
        </p:nvCxnSpPr>
        <p:spPr>
          <a:xfrm flipH="1">
            <a:off x="833350" y="769125"/>
            <a:ext cx="15900" cy="27240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25"/>
          <p:cNvCxnSpPr/>
          <p:nvPr/>
        </p:nvCxnSpPr>
        <p:spPr>
          <a:xfrm>
            <a:off x="2932275" y="2483625"/>
            <a:ext cx="5223600" cy="1233900"/>
          </a:xfrm>
          <a:prstGeom prst="straightConnector1">
            <a:avLst/>
          </a:prstGeom>
          <a:noFill/>
          <a:ln cap="flat" cmpd="sng" w="38100">
            <a:solidFill>
              <a:srgbClr val="00FF00"/>
            </a:solidFill>
            <a:prstDash val="solid"/>
            <a:round/>
            <a:headEnd len="med" w="med" type="none"/>
            <a:tailEnd len="med" w="med" type="triangle"/>
          </a:ln>
        </p:spPr>
      </p:cxnSp>
      <p:sp>
        <p:nvSpPr>
          <p:cNvPr id="407" name="Google Shape;407;p25"/>
          <p:cNvSpPr/>
          <p:nvPr/>
        </p:nvSpPr>
        <p:spPr>
          <a:xfrm>
            <a:off x="5624200" y="2884225"/>
            <a:ext cx="4743000" cy="2595900"/>
          </a:xfrm>
          <a:prstGeom prst="ellipse">
            <a:avLst/>
          </a:prstGeom>
          <a:solidFill>
            <a:srgbClr val="FFFF00">
              <a:alpha val="4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25"/>
          <p:cNvSpPr/>
          <p:nvPr/>
        </p:nvSpPr>
        <p:spPr>
          <a:xfrm>
            <a:off x="3268775" y="2765175"/>
            <a:ext cx="528600" cy="670800"/>
          </a:xfrm>
          <a:prstGeom prst="ellipse">
            <a:avLst/>
          </a:prstGeom>
          <a:solidFill>
            <a:srgbClr val="E00000">
              <a:alpha val="19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25"/>
          <p:cNvSpPr/>
          <p:nvPr/>
        </p:nvSpPr>
        <p:spPr>
          <a:xfrm>
            <a:off x="7875675" y="2213425"/>
            <a:ext cx="528600" cy="670800"/>
          </a:xfrm>
          <a:prstGeom prst="ellipse">
            <a:avLst/>
          </a:prstGeom>
          <a:solidFill>
            <a:srgbClr val="E00000">
              <a:alpha val="19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25"/>
          <p:cNvSpPr/>
          <p:nvPr/>
        </p:nvSpPr>
        <p:spPr>
          <a:xfrm>
            <a:off x="5416275" y="2094375"/>
            <a:ext cx="528600" cy="670800"/>
          </a:xfrm>
          <a:prstGeom prst="ellipse">
            <a:avLst/>
          </a:prstGeom>
          <a:solidFill>
            <a:srgbClr val="E00000">
              <a:alpha val="19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4" name="Shape 414"/>
        <p:cNvGrpSpPr/>
        <p:nvPr/>
      </p:nvGrpSpPr>
      <p:grpSpPr>
        <a:xfrm>
          <a:off x="0" y="0"/>
          <a:ext cx="0" cy="0"/>
          <a:chOff x="0" y="0"/>
          <a:chExt cx="0" cy="0"/>
        </a:xfrm>
      </p:grpSpPr>
      <p:sp>
        <p:nvSpPr>
          <p:cNvPr id="415" name="Google Shape;415;p26"/>
          <p:cNvSpPr txBox="1"/>
          <p:nvPr>
            <p:ph type="title"/>
          </p:nvPr>
        </p:nvSpPr>
        <p:spPr>
          <a:xfrm>
            <a:off x="411480" y="991443"/>
            <a:ext cx="4443154" cy="108781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Play"/>
              <a:buNone/>
            </a:pPr>
            <a:r>
              <a:rPr lang="en-US" sz="3400"/>
              <a:t>Attacking Set-Pieces: Free Kicks</a:t>
            </a:r>
            <a:endParaRPr/>
          </a:p>
        </p:txBody>
      </p:sp>
      <p:sp>
        <p:nvSpPr>
          <p:cNvPr id="416" name="Google Shape;416;p26"/>
          <p:cNvSpPr/>
          <p:nvPr/>
        </p:nvSpPr>
        <p:spPr>
          <a:xfrm rot="5400000">
            <a:off x="649223" y="387939"/>
            <a:ext cx="73152" cy="548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7" name="Google Shape;417;p26"/>
          <p:cNvSpPr/>
          <p:nvPr/>
        </p:nvSpPr>
        <p:spPr>
          <a:xfrm>
            <a:off x="411480" y="2285541"/>
            <a:ext cx="438912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A green field with white lines&#10;&#10;Description automatically generated" id="418" name="Google Shape;418;p26"/>
          <p:cNvPicPr preferRelativeResize="0"/>
          <p:nvPr/>
        </p:nvPicPr>
        <p:blipFill rotWithShape="1">
          <a:blip r:embed="rId3">
            <a:alphaModFix/>
          </a:blip>
          <a:srcRect b="0" l="0" r="0" t="0"/>
          <a:stretch/>
        </p:blipFill>
        <p:spPr>
          <a:xfrm>
            <a:off x="4975322" y="1747076"/>
            <a:ext cx="7095990" cy="4823355"/>
          </a:xfrm>
          <a:prstGeom prst="rect">
            <a:avLst/>
          </a:prstGeom>
          <a:noFill/>
          <a:ln>
            <a:noFill/>
          </a:ln>
        </p:spPr>
      </p:pic>
      <p:pic>
        <p:nvPicPr>
          <p:cNvPr descr="A close up of a football ball&#10;&#10;Description automatically generated" id="419" name="Google Shape;419;p26"/>
          <p:cNvPicPr preferRelativeResize="0"/>
          <p:nvPr>
            <p:ph idx="1" type="body"/>
          </p:nvPr>
        </p:nvPicPr>
        <p:blipFill rotWithShape="1">
          <a:blip r:embed="rId4">
            <a:alphaModFix/>
          </a:blip>
          <a:srcRect b="0" l="0" r="0" t="0"/>
          <a:stretch/>
        </p:blipFill>
        <p:spPr>
          <a:xfrm>
            <a:off x="10165556" y="2581261"/>
            <a:ext cx="247664" cy="247664"/>
          </a:xfrm>
          <a:prstGeom prst="rect">
            <a:avLst/>
          </a:prstGeom>
          <a:noFill/>
          <a:ln>
            <a:noFill/>
          </a:ln>
        </p:spPr>
      </p:pic>
      <p:grpSp>
        <p:nvGrpSpPr>
          <p:cNvPr id="420" name="Google Shape;420;p26"/>
          <p:cNvGrpSpPr/>
          <p:nvPr/>
        </p:nvGrpSpPr>
        <p:grpSpPr>
          <a:xfrm>
            <a:off x="10533908" y="2372862"/>
            <a:ext cx="442377" cy="332231"/>
            <a:chOff x="2649606" y="1572954"/>
            <a:chExt cx="562760" cy="347529"/>
          </a:xfrm>
        </p:grpSpPr>
        <p:pic>
          <p:nvPicPr>
            <p:cNvPr descr="A blue shirt with black background&#10;&#10;Description automatically generated" id="421" name="Google Shape;421;p26"/>
            <p:cNvPicPr preferRelativeResize="0"/>
            <p:nvPr/>
          </p:nvPicPr>
          <p:blipFill rotWithShape="1">
            <a:blip r:embed="rId5">
              <a:alphaModFix/>
            </a:blip>
            <a:srcRect b="0" l="0" r="0" t="0"/>
            <a:stretch/>
          </p:blipFill>
          <p:spPr>
            <a:xfrm>
              <a:off x="2649606" y="1572954"/>
              <a:ext cx="562760" cy="347529"/>
            </a:xfrm>
            <a:prstGeom prst="rect">
              <a:avLst/>
            </a:prstGeom>
            <a:noFill/>
            <a:ln>
              <a:noFill/>
            </a:ln>
          </p:spPr>
        </p:pic>
        <p:sp>
          <p:nvSpPr>
            <p:cNvPr id="422" name="Google Shape;422;p26"/>
            <p:cNvSpPr txBox="1"/>
            <p:nvPr/>
          </p:nvSpPr>
          <p:spPr>
            <a:xfrm>
              <a:off x="2714625" y="1617940"/>
              <a:ext cx="497741" cy="2575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10</a:t>
              </a:r>
              <a:endParaRPr/>
            </a:p>
          </p:txBody>
        </p:sp>
      </p:grpSp>
      <p:grpSp>
        <p:nvGrpSpPr>
          <p:cNvPr id="423" name="Google Shape;423;p26"/>
          <p:cNvGrpSpPr/>
          <p:nvPr/>
        </p:nvGrpSpPr>
        <p:grpSpPr>
          <a:xfrm>
            <a:off x="9688389" y="2333541"/>
            <a:ext cx="442377" cy="332231"/>
            <a:chOff x="2682114" y="1576807"/>
            <a:chExt cx="562760" cy="347529"/>
          </a:xfrm>
        </p:grpSpPr>
        <p:pic>
          <p:nvPicPr>
            <p:cNvPr descr="A blue shirt with black background&#10;&#10;Description automatically generated" id="424" name="Google Shape;424;p26"/>
            <p:cNvPicPr preferRelativeResize="0"/>
            <p:nvPr/>
          </p:nvPicPr>
          <p:blipFill rotWithShape="1">
            <a:blip r:embed="rId5">
              <a:alphaModFix/>
            </a:blip>
            <a:srcRect b="0" l="0" r="0" t="0"/>
            <a:stretch/>
          </p:blipFill>
          <p:spPr>
            <a:xfrm>
              <a:off x="2682114" y="1576807"/>
              <a:ext cx="562760" cy="347529"/>
            </a:xfrm>
            <a:prstGeom prst="rect">
              <a:avLst/>
            </a:prstGeom>
            <a:noFill/>
            <a:ln>
              <a:noFill/>
            </a:ln>
          </p:spPr>
        </p:pic>
        <p:sp>
          <p:nvSpPr>
            <p:cNvPr id="425" name="Google Shape;425;p26"/>
            <p:cNvSpPr txBox="1"/>
            <p:nvPr/>
          </p:nvSpPr>
          <p:spPr>
            <a:xfrm>
              <a:off x="2714625" y="1617940"/>
              <a:ext cx="497741" cy="2575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6</a:t>
              </a:r>
              <a:endParaRPr/>
            </a:p>
          </p:txBody>
        </p:sp>
      </p:grpSp>
      <p:pic>
        <p:nvPicPr>
          <p:cNvPr descr="A blue shirt with black background&#10;&#10;Description automatically generated" id="426" name="Google Shape;426;p26"/>
          <p:cNvPicPr preferRelativeResize="0"/>
          <p:nvPr/>
        </p:nvPicPr>
        <p:blipFill rotWithShape="1">
          <a:blip r:embed="rId5">
            <a:alphaModFix/>
          </a:blip>
          <a:srcRect b="0" l="0" r="0" t="0"/>
          <a:stretch/>
        </p:blipFill>
        <p:spPr>
          <a:xfrm>
            <a:off x="5874811" y="3752810"/>
            <a:ext cx="442377" cy="332231"/>
          </a:xfrm>
          <a:prstGeom prst="rect">
            <a:avLst/>
          </a:prstGeom>
          <a:noFill/>
          <a:ln>
            <a:noFill/>
          </a:ln>
        </p:spPr>
      </p:pic>
      <p:grpSp>
        <p:nvGrpSpPr>
          <p:cNvPr id="427" name="Google Shape;427;p26"/>
          <p:cNvGrpSpPr/>
          <p:nvPr/>
        </p:nvGrpSpPr>
        <p:grpSpPr>
          <a:xfrm>
            <a:off x="10533907" y="3713488"/>
            <a:ext cx="442377" cy="332231"/>
            <a:chOff x="2682114" y="1576807"/>
            <a:chExt cx="562760" cy="347529"/>
          </a:xfrm>
        </p:grpSpPr>
        <p:pic>
          <p:nvPicPr>
            <p:cNvPr descr="A blue shirt with black background&#10;&#10;Description automatically generated" id="428" name="Google Shape;428;p26"/>
            <p:cNvPicPr preferRelativeResize="0"/>
            <p:nvPr/>
          </p:nvPicPr>
          <p:blipFill rotWithShape="1">
            <a:blip r:embed="rId5">
              <a:alphaModFix/>
            </a:blip>
            <a:srcRect b="0" l="0" r="0" t="0"/>
            <a:stretch/>
          </p:blipFill>
          <p:spPr>
            <a:xfrm>
              <a:off x="2682114" y="1576807"/>
              <a:ext cx="562760" cy="347529"/>
            </a:xfrm>
            <a:prstGeom prst="rect">
              <a:avLst/>
            </a:prstGeom>
            <a:noFill/>
            <a:ln>
              <a:noFill/>
            </a:ln>
          </p:spPr>
        </p:pic>
        <p:sp>
          <p:nvSpPr>
            <p:cNvPr id="429" name="Google Shape;429;p26"/>
            <p:cNvSpPr txBox="1"/>
            <p:nvPr/>
          </p:nvSpPr>
          <p:spPr>
            <a:xfrm>
              <a:off x="2714625" y="1617940"/>
              <a:ext cx="497741" cy="2575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430" name="Google Shape;430;p26"/>
          <p:cNvGrpSpPr/>
          <p:nvPr/>
        </p:nvGrpSpPr>
        <p:grpSpPr>
          <a:xfrm>
            <a:off x="5874811" y="5702810"/>
            <a:ext cx="442377" cy="332231"/>
            <a:chOff x="2682114" y="1576807"/>
            <a:chExt cx="562760" cy="347529"/>
          </a:xfrm>
        </p:grpSpPr>
        <p:pic>
          <p:nvPicPr>
            <p:cNvPr descr="A blue shirt with black background&#10;&#10;Description automatically generated" id="431" name="Google Shape;431;p26"/>
            <p:cNvPicPr preferRelativeResize="0"/>
            <p:nvPr/>
          </p:nvPicPr>
          <p:blipFill rotWithShape="1">
            <a:blip r:embed="rId5">
              <a:alphaModFix/>
            </a:blip>
            <a:srcRect b="0" l="0" r="0" t="0"/>
            <a:stretch/>
          </p:blipFill>
          <p:spPr>
            <a:xfrm>
              <a:off x="2682114" y="1576807"/>
              <a:ext cx="562760" cy="347529"/>
            </a:xfrm>
            <a:prstGeom prst="rect">
              <a:avLst/>
            </a:prstGeom>
            <a:noFill/>
            <a:ln>
              <a:noFill/>
            </a:ln>
          </p:spPr>
        </p:pic>
        <p:sp>
          <p:nvSpPr>
            <p:cNvPr id="432" name="Google Shape;432;p26"/>
            <p:cNvSpPr txBox="1"/>
            <p:nvPr/>
          </p:nvSpPr>
          <p:spPr>
            <a:xfrm>
              <a:off x="2714625" y="1617940"/>
              <a:ext cx="497741" cy="2575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433" name="Google Shape;433;p26"/>
          <p:cNvGrpSpPr/>
          <p:nvPr/>
        </p:nvGrpSpPr>
        <p:grpSpPr>
          <a:xfrm>
            <a:off x="10585018" y="5700629"/>
            <a:ext cx="442377" cy="332231"/>
            <a:chOff x="2682114" y="1576807"/>
            <a:chExt cx="562760" cy="347529"/>
          </a:xfrm>
        </p:grpSpPr>
        <p:pic>
          <p:nvPicPr>
            <p:cNvPr descr="A blue shirt with black background&#10;&#10;Description automatically generated" id="434" name="Google Shape;434;p26"/>
            <p:cNvPicPr preferRelativeResize="0"/>
            <p:nvPr/>
          </p:nvPicPr>
          <p:blipFill rotWithShape="1">
            <a:blip r:embed="rId5">
              <a:alphaModFix/>
            </a:blip>
            <a:srcRect b="0" l="0" r="0" t="0"/>
            <a:stretch/>
          </p:blipFill>
          <p:spPr>
            <a:xfrm>
              <a:off x="2682114" y="1576807"/>
              <a:ext cx="562760" cy="347529"/>
            </a:xfrm>
            <a:prstGeom prst="rect">
              <a:avLst/>
            </a:prstGeom>
            <a:noFill/>
            <a:ln>
              <a:noFill/>
            </a:ln>
          </p:spPr>
        </p:pic>
        <p:sp>
          <p:nvSpPr>
            <p:cNvPr id="435" name="Google Shape;435;p26"/>
            <p:cNvSpPr txBox="1"/>
            <p:nvPr/>
          </p:nvSpPr>
          <p:spPr>
            <a:xfrm>
              <a:off x="2714625" y="1617940"/>
              <a:ext cx="497741" cy="2575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pic>
        <p:nvPicPr>
          <p:cNvPr descr="A blue shirt with black background&#10;&#10;Description automatically generated" id="436" name="Google Shape;436;p26"/>
          <p:cNvPicPr preferRelativeResize="0"/>
          <p:nvPr/>
        </p:nvPicPr>
        <p:blipFill rotWithShape="1">
          <a:blip r:embed="rId5">
            <a:alphaModFix/>
          </a:blip>
          <a:srcRect b="0" l="0" r="0" t="0"/>
          <a:stretch/>
        </p:blipFill>
        <p:spPr>
          <a:xfrm>
            <a:off x="8299202" y="3262884"/>
            <a:ext cx="442377" cy="332231"/>
          </a:xfrm>
          <a:prstGeom prst="rect">
            <a:avLst/>
          </a:prstGeom>
          <a:noFill/>
          <a:ln>
            <a:noFill/>
          </a:ln>
        </p:spPr>
      </p:pic>
      <p:pic>
        <p:nvPicPr>
          <p:cNvPr descr="A blue shirt with black background&#10;&#10;Description automatically generated" id="437" name="Google Shape;437;p26"/>
          <p:cNvPicPr preferRelativeResize="0"/>
          <p:nvPr/>
        </p:nvPicPr>
        <p:blipFill rotWithShape="1">
          <a:blip r:embed="rId5">
            <a:alphaModFix/>
          </a:blip>
          <a:srcRect b="0" l="0" r="0" t="0"/>
          <a:stretch/>
        </p:blipFill>
        <p:spPr>
          <a:xfrm>
            <a:off x="8302128" y="5368398"/>
            <a:ext cx="442377" cy="332231"/>
          </a:xfrm>
          <a:prstGeom prst="rect">
            <a:avLst/>
          </a:prstGeom>
          <a:noFill/>
          <a:ln>
            <a:noFill/>
          </a:ln>
        </p:spPr>
      </p:pic>
      <p:cxnSp>
        <p:nvCxnSpPr>
          <p:cNvPr id="438" name="Google Shape;438;p26"/>
          <p:cNvCxnSpPr/>
          <p:nvPr/>
        </p:nvCxnSpPr>
        <p:spPr>
          <a:xfrm flipH="1" rot="10800000">
            <a:off x="6317188" y="4612707"/>
            <a:ext cx="1626235" cy="1048279"/>
          </a:xfrm>
          <a:prstGeom prst="straightConnector1">
            <a:avLst/>
          </a:prstGeom>
          <a:noFill/>
          <a:ln cap="flat" cmpd="sng" w="19050">
            <a:solidFill>
              <a:schemeClr val="dk1"/>
            </a:solidFill>
            <a:prstDash val="dash"/>
            <a:miter lim="800000"/>
            <a:headEnd len="sm" w="sm" type="none"/>
            <a:tailEnd len="med" w="med" type="triangle"/>
          </a:ln>
        </p:spPr>
      </p:cxnSp>
      <p:cxnSp>
        <p:nvCxnSpPr>
          <p:cNvPr id="439" name="Google Shape;439;p26"/>
          <p:cNvCxnSpPr/>
          <p:nvPr/>
        </p:nvCxnSpPr>
        <p:spPr>
          <a:xfrm flipH="1">
            <a:off x="9368198" y="4045920"/>
            <a:ext cx="1173778" cy="273830"/>
          </a:xfrm>
          <a:prstGeom prst="straightConnector1">
            <a:avLst/>
          </a:prstGeom>
          <a:noFill/>
          <a:ln cap="flat" cmpd="sng" w="19050">
            <a:solidFill>
              <a:schemeClr val="dk1"/>
            </a:solidFill>
            <a:prstDash val="dash"/>
            <a:miter lim="800000"/>
            <a:headEnd len="sm" w="sm" type="none"/>
            <a:tailEnd len="med" w="med" type="triangle"/>
          </a:ln>
        </p:spPr>
      </p:cxnSp>
      <p:cxnSp>
        <p:nvCxnSpPr>
          <p:cNvPr id="440" name="Google Shape;440;p26"/>
          <p:cNvCxnSpPr/>
          <p:nvPr/>
        </p:nvCxnSpPr>
        <p:spPr>
          <a:xfrm rot="10800000">
            <a:off x="9140967" y="4655062"/>
            <a:ext cx="1431092" cy="903975"/>
          </a:xfrm>
          <a:prstGeom prst="straightConnector1">
            <a:avLst/>
          </a:prstGeom>
          <a:noFill/>
          <a:ln cap="flat" cmpd="sng" w="19050">
            <a:solidFill>
              <a:schemeClr val="dk1"/>
            </a:solidFill>
            <a:prstDash val="dash"/>
            <a:miter lim="800000"/>
            <a:headEnd len="sm" w="sm" type="none"/>
            <a:tailEnd len="med" w="med" type="triangle"/>
          </a:ln>
        </p:spPr>
      </p:cxnSp>
      <p:cxnSp>
        <p:nvCxnSpPr>
          <p:cNvPr id="441" name="Google Shape;441;p26"/>
          <p:cNvCxnSpPr/>
          <p:nvPr/>
        </p:nvCxnSpPr>
        <p:spPr>
          <a:xfrm flipH="1" rot="10800000">
            <a:off x="8467601" y="4528904"/>
            <a:ext cx="17965" cy="769045"/>
          </a:xfrm>
          <a:prstGeom prst="straightConnector1">
            <a:avLst/>
          </a:prstGeom>
          <a:noFill/>
          <a:ln cap="flat" cmpd="sng" w="19050">
            <a:solidFill>
              <a:schemeClr val="dk1"/>
            </a:solidFill>
            <a:prstDash val="dash"/>
            <a:miter lim="800000"/>
            <a:headEnd len="sm" w="sm" type="none"/>
            <a:tailEnd len="med" w="med" type="triangle"/>
          </a:ln>
        </p:spPr>
      </p:cxnSp>
      <p:cxnSp>
        <p:nvCxnSpPr>
          <p:cNvPr id="442" name="Google Shape;442;p26"/>
          <p:cNvCxnSpPr/>
          <p:nvPr/>
        </p:nvCxnSpPr>
        <p:spPr>
          <a:xfrm>
            <a:off x="8531501" y="3659102"/>
            <a:ext cx="20293" cy="499651"/>
          </a:xfrm>
          <a:prstGeom prst="straightConnector1">
            <a:avLst/>
          </a:prstGeom>
          <a:noFill/>
          <a:ln cap="flat" cmpd="sng" w="19050">
            <a:solidFill>
              <a:schemeClr val="dk1"/>
            </a:solidFill>
            <a:prstDash val="dash"/>
            <a:miter lim="800000"/>
            <a:headEnd len="sm" w="sm" type="none"/>
            <a:tailEnd len="med" w="med" type="triangle"/>
          </a:ln>
        </p:spPr>
      </p:cxnSp>
      <p:cxnSp>
        <p:nvCxnSpPr>
          <p:cNvPr id="443" name="Google Shape;443;p26"/>
          <p:cNvCxnSpPr/>
          <p:nvPr/>
        </p:nvCxnSpPr>
        <p:spPr>
          <a:xfrm>
            <a:off x="6326338" y="3987602"/>
            <a:ext cx="1388759" cy="337536"/>
          </a:xfrm>
          <a:prstGeom prst="straightConnector1">
            <a:avLst/>
          </a:prstGeom>
          <a:noFill/>
          <a:ln cap="flat" cmpd="sng" w="19050">
            <a:solidFill>
              <a:schemeClr val="dk1"/>
            </a:solidFill>
            <a:prstDash val="dash"/>
            <a:miter lim="800000"/>
            <a:headEnd len="sm" w="sm" type="none"/>
            <a:tailEnd len="med" w="med" type="triangle"/>
          </a:ln>
        </p:spPr>
      </p:cxnSp>
      <p:pic>
        <p:nvPicPr>
          <p:cNvPr descr="A red shirt with black background&#10;&#10;Description automatically generated" id="444" name="Google Shape;444;p26"/>
          <p:cNvPicPr preferRelativeResize="0"/>
          <p:nvPr/>
        </p:nvPicPr>
        <p:blipFill rotWithShape="1">
          <a:blip r:embed="rId6">
            <a:alphaModFix/>
          </a:blip>
          <a:srcRect b="0" l="0" r="0" t="0"/>
          <a:stretch/>
        </p:blipFill>
        <p:spPr>
          <a:xfrm>
            <a:off x="9368198" y="3447742"/>
            <a:ext cx="416427" cy="265746"/>
          </a:xfrm>
          <a:prstGeom prst="rect">
            <a:avLst/>
          </a:prstGeom>
          <a:noFill/>
          <a:ln>
            <a:noFill/>
          </a:ln>
        </p:spPr>
      </p:pic>
      <p:pic>
        <p:nvPicPr>
          <p:cNvPr descr="A red shirt with black background&#10;&#10;Description automatically generated" id="445" name="Google Shape;445;p26"/>
          <p:cNvPicPr preferRelativeResize="0"/>
          <p:nvPr/>
        </p:nvPicPr>
        <p:blipFill rotWithShape="1">
          <a:blip r:embed="rId6">
            <a:alphaModFix/>
          </a:blip>
          <a:srcRect b="0" l="0" r="0" t="0"/>
          <a:stretch/>
        </p:blipFill>
        <p:spPr>
          <a:xfrm>
            <a:off x="9793780" y="3478022"/>
            <a:ext cx="416427" cy="265746"/>
          </a:xfrm>
          <a:prstGeom prst="rect">
            <a:avLst/>
          </a:prstGeom>
          <a:noFill/>
          <a:ln>
            <a:noFill/>
          </a:ln>
        </p:spPr>
      </p:pic>
      <p:pic>
        <p:nvPicPr>
          <p:cNvPr descr="A red shirt with black background&#10;&#10;Description automatically generated" id="446" name="Google Shape;446;p26"/>
          <p:cNvPicPr preferRelativeResize="0"/>
          <p:nvPr/>
        </p:nvPicPr>
        <p:blipFill rotWithShape="1">
          <a:blip r:embed="rId6">
            <a:alphaModFix/>
          </a:blip>
          <a:srcRect b="0" l="0" r="0" t="0"/>
          <a:stretch/>
        </p:blipFill>
        <p:spPr>
          <a:xfrm>
            <a:off x="7342663" y="4223518"/>
            <a:ext cx="416427" cy="265746"/>
          </a:xfrm>
          <a:prstGeom prst="rect">
            <a:avLst/>
          </a:prstGeom>
          <a:noFill/>
          <a:ln>
            <a:noFill/>
          </a:ln>
        </p:spPr>
      </p:pic>
      <p:pic>
        <p:nvPicPr>
          <p:cNvPr descr="A red shirt with black background&#10;&#10;Description automatically generated" id="447" name="Google Shape;447;p26"/>
          <p:cNvPicPr preferRelativeResize="0"/>
          <p:nvPr/>
        </p:nvPicPr>
        <p:blipFill rotWithShape="1">
          <a:blip r:embed="rId6">
            <a:alphaModFix/>
          </a:blip>
          <a:srcRect b="0" l="0" r="0" t="0"/>
          <a:stretch/>
        </p:blipFill>
        <p:spPr>
          <a:xfrm>
            <a:off x="6926236" y="4203176"/>
            <a:ext cx="416427" cy="265746"/>
          </a:xfrm>
          <a:prstGeom prst="rect">
            <a:avLst/>
          </a:prstGeom>
          <a:noFill/>
          <a:ln>
            <a:noFill/>
          </a:ln>
        </p:spPr>
      </p:pic>
      <p:pic>
        <p:nvPicPr>
          <p:cNvPr descr="A red shirt with black background&#10;&#10;Description automatically generated" id="448" name="Google Shape;448;p26"/>
          <p:cNvPicPr preferRelativeResize="0"/>
          <p:nvPr/>
        </p:nvPicPr>
        <p:blipFill rotWithShape="1">
          <a:blip r:embed="rId6">
            <a:alphaModFix/>
          </a:blip>
          <a:srcRect b="0" l="0" r="0" t="0"/>
          <a:stretch/>
        </p:blipFill>
        <p:spPr>
          <a:xfrm>
            <a:off x="7721454" y="4182835"/>
            <a:ext cx="416427" cy="265746"/>
          </a:xfrm>
          <a:prstGeom prst="rect">
            <a:avLst/>
          </a:prstGeom>
          <a:noFill/>
          <a:ln>
            <a:noFill/>
          </a:ln>
        </p:spPr>
      </p:pic>
      <p:pic>
        <p:nvPicPr>
          <p:cNvPr descr="A red shirt with black background&#10;&#10;Description automatically generated" id="449" name="Google Shape;449;p26"/>
          <p:cNvPicPr preferRelativeResize="0"/>
          <p:nvPr/>
        </p:nvPicPr>
        <p:blipFill rotWithShape="1">
          <a:blip r:embed="rId6">
            <a:alphaModFix/>
          </a:blip>
          <a:srcRect b="0" l="0" r="0" t="0"/>
          <a:stretch/>
        </p:blipFill>
        <p:spPr>
          <a:xfrm>
            <a:off x="8134472" y="4167073"/>
            <a:ext cx="416427" cy="265746"/>
          </a:xfrm>
          <a:prstGeom prst="rect">
            <a:avLst/>
          </a:prstGeom>
          <a:noFill/>
          <a:ln>
            <a:noFill/>
          </a:ln>
        </p:spPr>
      </p:pic>
      <p:pic>
        <p:nvPicPr>
          <p:cNvPr descr="A red shirt with black background&#10;&#10;Description automatically generated" id="450" name="Google Shape;450;p26"/>
          <p:cNvPicPr preferRelativeResize="0"/>
          <p:nvPr/>
        </p:nvPicPr>
        <p:blipFill rotWithShape="1">
          <a:blip r:embed="rId6">
            <a:alphaModFix/>
          </a:blip>
          <a:srcRect b="0" l="0" r="0" t="0"/>
          <a:stretch/>
        </p:blipFill>
        <p:spPr>
          <a:xfrm>
            <a:off x="8568780" y="4158382"/>
            <a:ext cx="416427" cy="265746"/>
          </a:xfrm>
          <a:prstGeom prst="rect">
            <a:avLst/>
          </a:prstGeom>
          <a:noFill/>
          <a:ln>
            <a:noFill/>
          </a:ln>
        </p:spPr>
      </p:pic>
      <p:pic>
        <p:nvPicPr>
          <p:cNvPr descr="A red shirt with black background&#10;&#10;Description automatically generated" id="451" name="Google Shape;451;p26"/>
          <p:cNvPicPr preferRelativeResize="0"/>
          <p:nvPr/>
        </p:nvPicPr>
        <p:blipFill rotWithShape="1">
          <a:blip r:embed="rId6">
            <a:alphaModFix/>
          </a:blip>
          <a:srcRect b="0" l="0" r="0" t="0"/>
          <a:stretch/>
        </p:blipFill>
        <p:spPr>
          <a:xfrm>
            <a:off x="8923429" y="4155730"/>
            <a:ext cx="416427" cy="265746"/>
          </a:xfrm>
          <a:prstGeom prst="rect">
            <a:avLst/>
          </a:prstGeom>
          <a:noFill/>
          <a:ln>
            <a:noFill/>
          </a:ln>
        </p:spPr>
      </p:pic>
      <p:pic>
        <p:nvPicPr>
          <p:cNvPr descr="A red shirt with black background&#10;&#10;Description automatically generated" id="452" name="Google Shape;452;p26"/>
          <p:cNvPicPr preferRelativeResize="0"/>
          <p:nvPr/>
        </p:nvPicPr>
        <p:blipFill rotWithShape="1">
          <a:blip r:embed="rId6">
            <a:alphaModFix/>
          </a:blip>
          <a:srcRect b="0" l="0" r="0" t="0"/>
          <a:stretch/>
        </p:blipFill>
        <p:spPr>
          <a:xfrm>
            <a:off x="10194147" y="4347871"/>
            <a:ext cx="416427" cy="265746"/>
          </a:xfrm>
          <a:prstGeom prst="rect">
            <a:avLst/>
          </a:prstGeom>
          <a:noFill/>
          <a:ln>
            <a:noFill/>
          </a:ln>
        </p:spPr>
      </p:pic>
      <p:pic>
        <p:nvPicPr>
          <p:cNvPr descr="A red shirt with black background&#10;&#10;Description automatically generated" id="453" name="Google Shape;453;p26"/>
          <p:cNvPicPr preferRelativeResize="0"/>
          <p:nvPr/>
        </p:nvPicPr>
        <p:blipFill rotWithShape="1">
          <a:blip r:embed="rId6">
            <a:alphaModFix/>
          </a:blip>
          <a:srcRect b="0" l="0" r="0" t="0"/>
          <a:stretch/>
        </p:blipFill>
        <p:spPr>
          <a:xfrm>
            <a:off x="8669132" y="2696052"/>
            <a:ext cx="416427" cy="265746"/>
          </a:xfrm>
          <a:prstGeom prst="rect">
            <a:avLst/>
          </a:prstGeom>
          <a:noFill/>
          <a:ln>
            <a:noFill/>
          </a:ln>
        </p:spPr>
      </p:pic>
      <p:pic>
        <p:nvPicPr>
          <p:cNvPr descr="A yellow shirt with black background&#10;&#10;Description automatically generated" id="454" name="Google Shape;454;p26"/>
          <p:cNvPicPr preferRelativeResize="0"/>
          <p:nvPr/>
        </p:nvPicPr>
        <p:blipFill rotWithShape="1">
          <a:blip r:embed="rId7">
            <a:alphaModFix/>
          </a:blip>
          <a:srcRect b="0" l="0" r="0" t="0"/>
          <a:stretch/>
        </p:blipFill>
        <p:spPr>
          <a:xfrm>
            <a:off x="8381381" y="5932035"/>
            <a:ext cx="395611" cy="244307"/>
          </a:xfrm>
          <a:prstGeom prst="rect">
            <a:avLst/>
          </a:prstGeom>
          <a:noFill/>
          <a:ln>
            <a:noFill/>
          </a:ln>
        </p:spPr>
      </p:pic>
      <p:sp>
        <p:nvSpPr>
          <p:cNvPr id="455" name="Google Shape;455;p26"/>
          <p:cNvSpPr txBox="1"/>
          <p:nvPr/>
        </p:nvSpPr>
        <p:spPr>
          <a:xfrm>
            <a:off x="411475" y="2510125"/>
            <a:ext cx="40431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lang="en-US" sz="2000">
                <a:solidFill>
                  <a:schemeClr val="lt1"/>
                </a:solidFill>
              </a:rPr>
              <a:t>Weird setup with 6 players on the edges of the box</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Will also run more normal setup with 4-6 runners, 2 men on top of the box for rebounds</a:t>
            </a:r>
            <a:endParaRPr sz="20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7"/>
          <p:cNvSpPr txBox="1"/>
          <p:nvPr>
            <p:ph type="title"/>
          </p:nvPr>
        </p:nvSpPr>
        <p:spPr>
          <a:xfrm>
            <a:off x="838200" y="-9955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Play"/>
              <a:buNone/>
            </a:pPr>
            <a:r>
              <a:rPr lang="en-US"/>
              <a:t>Attacking Set Pieces - Corners</a:t>
            </a:r>
            <a:endParaRPr/>
          </a:p>
        </p:txBody>
      </p:sp>
      <p:pic>
        <p:nvPicPr>
          <p:cNvPr descr="A green field with white lines&#10;&#10;Description automatically generated" id="461" name="Google Shape;461;p27"/>
          <p:cNvPicPr preferRelativeResize="0"/>
          <p:nvPr>
            <p:ph idx="1" type="body"/>
          </p:nvPr>
        </p:nvPicPr>
        <p:blipFill rotWithShape="1">
          <a:blip r:embed="rId3">
            <a:alphaModFix/>
          </a:blip>
          <a:srcRect b="0" l="0" r="0" t="0"/>
          <a:stretch/>
        </p:blipFill>
        <p:spPr>
          <a:xfrm>
            <a:off x="6208726" y="1788905"/>
            <a:ext cx="5995500" cy="4559400"/>
          </a:xfrm>
          <a:prstGeom prst="rect">
            <a:avLst/>
          </a:prstGeom>
          <a:noFill/>
          <a:ln>
            <a:noFill/>
          </a:ln>
        </p:spPr>
      </p:pic>
      <p:pic>
        <p:nvPicPr>
          <p:cNvPr descr="A close up of a football ball&#10;&#10;Description automatically generated" id="462" name="Google Shape;462;p27"/>
          <p:cNvPicPr preferRelativeResize="0"/>
          <p:nvPr/>
        </p:nvPicPr>
        <p:blipFill rotWithShape="1">
          <a:blip r:embed="rId4">
            <a:alphaModFix/>
          </a:blip>
          <a:srcRect b="0" l="0" r="0" t="0"/>
          <a:stretch/>
        </p:blipFill>
        <p:spPr>
          <a:xfrm>
            <a:off x="11721841" y="5743050"/>
            <a:ext cx="231082" cy="231375"/>
          </a:xfrm>
          <a:prstGeom prst="rect">
            <a:avLst/>
          </a:prstGeom>
          <a:noFill/>
          <a:ln>
            <a:noFill/>
          </a:ln>
        </p:spPr>
      </p:pic>
      <p:grpSp>
        <p:nvGrpSpPr>
          <p:cNvPr id="463" name="Google Shape;463;p27"/>
          <p:cNvGrpSpPr/>
          <p:nvPr/>
        </p:nvGrpSpPr>
        <p:grpSpPr>
          <a:xfrm>
            <a:off x="11929226" y="5822614"/>
            <a:ext cx="412784" cy="310378"/>
            <a:chOff x="2649606" y="1572954"/>
            <a:chExt cx="562760" cy="347529"/>
          </a:xfrm>
        </p:grpSpPr>
        <p:pic>
          <p:nvPicPr>
            <p:cNvPr descr="A blue shirt with black background&#10;&#10;Description automatically generated" id="464" name="Google Shape;464;p27"/>
            <p:cNvPicPr preferRelativeResize="0"/>
            <p:nvPr/>
          </p:nvPicPr>
          <p:blipFill rotWithShape="1">
            <a:blip r:embed="rId5">
              <a:alphaModFix/>
            </a:blip>
            <a:srcRect b="0" l="0" r="0" t="0"/>
            <a:stretch/>
          </p:blipFill>
          <p:spPr>
            <a:xfrm>
              <a:off x="2649606" y="1572954"/>
              <a:ext cx="562760" cy="347529"/>
            </a:xfrm>
            <a:prstGeom prst="rect">
              <a:avLst/>
            </a:prstGeom>
            <a:noFill/>
            <a:ln>
              <a:noFill/>
            </a:ln>
          </p:spPr>
        </p:pic>
        <p:sp>
          <p:nvSpPr>
            <p:cNvPr id="465" name="Google Shape;465;p27"/>
            <p:cNvSpPr txBox="1"/>
            <p:nvPr/>
          </p:nvSpPr>
          <p:spPr>
            <a:xfrm>
              <a:off x="2714625" y="1617940"/>
              <a:ext cx="497700" cy="27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10</a:t>
              </a:r>
              <a:endParaRPr/>
            </a:p>
          </p:txBody>
        </p:sp>
      </p:grpSp>
      <p:grpSp>
        <p:nvGrpSpPr>
          <p:cNvPr id="466" name="Google Shape;466;p27"/>
          <p:cNvGrpSpPr/>
          <p:nvPr/>
        </p:nvGrpSpPr>
        <p:grpSpPr>
          <a:xfrm>
            <a:off x="11439114" y="5180149"/>
            <a:ext cx="412784" cy="310378"/>
            <a:chOff x="2682114" y="1576807"/>
            <a:chExt cx="562760" cy="347529"/>
          </a:xfrm>
        </p:grpSpPr>
        <p:pic>
          <p:nvPicPr>
            <p:cNvPr descr="A blue shirt with black background&#10;&#10;Description automatically generated" id="467" name="Google Shape;467;p27"/>
            <p:cNvPicPr preferRelativeResize="0"/>
            <p:nvPr/>
          </p:nvPicPr>
          <p:blipFill rotWithShape="1">
            <a:blip r:embed="rId5">
              <a:alphaModFix/>
            </a:blip>
            <a:srcRect b="0" l="0" r="0" t="0"/>
            <a:stretch/>
          </p:blipFill>
          <p:spPr>
            <a:xfrm>
              <a:off x="2682114" y="1576807"/>
              <a:ext cx="562760" cy="347529"/>
            </a:xfrm>
            <a:prstGeom prst="rect">
              <a:avLst/>
            </a:prstGeom>
            <a:noFill/>
            <a:ln>
              <a:noFill/>
            </a:ln>
          </p:spPr>
        </p:pic>
        <p:sp>
          <p:nvSpPr>
            <p:cNvPr id="468" name="Google Shape;468;p27"/>
            <p:cNvSpPr txBox="1"/>
            <p:nvPr/>
          </p:nvSpPr>
          <p:spPr>
            <a:xfrm>
              <a:off x="2714625" y="1617940"/>
              <a:ext cx="497700" cy="275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6</a:t>
              </a:r>
              <a:endParaRPr/>
            </a:p>
          </p:txBody>
        </p:sp>
      </p:grpSp>
      <p:pic>
        <p:nvPicPr>
          <p:cNvPr descr="A blue shirt with black background&#10;&#10;Description automatically generated" id="469" name="Google Shape;469;p27"/>
          <p:cNvPicPr preferRelativeResize="0"/>
          <p:nvPr/>
        </p:nvPicPr>
        <p:blipFill rotWithShape="1">
          <a:blip r:embed="rId5">
            <a:alphaModFix/>
          </a:blip>
          <a:srcRect b="0" l="0" r="0" t="0"/>
          <a:stretch/>
        </p:blipFill>
        <p:spPr>
          <a:xfrm>
            <a:off x="6329926" y="3478902"/>
            <a:ext cx="412756" cy="310379"/>
          </a:xfrm>
          <a:prstGeom prst="rect">
            <a:avLst/>
          </a:prstGeom>
          <a:noFill/>
          <a:ln>
            <a:noFill/>
          </a:ln>
        </p:spPr>
      </p:pic>
      <p:grpSp>
        <p:nvGrpSpPr>
          <p:cNvPr id="470" name="Google Shape;470;p27"/>
          <p:cNvGrpSpPr/>
          <p:nvPr/>
        </p:nvGrpSpPr>
        <p:grpSpPr>
          <a:xfrm>
            <a:off x="10447135" y="3913399"/>
            <a:ext cx="412784" cy="310378"/>
            <a:chOff x="2682114" y="1576807"/>
            <a:chExt cx="562760" cy="347529"/>
          </a:xfrm>
        </p:grpSpPr>
        <p:pic>
          <p:nvPicPr>
            <p:cNvPr descr="A blue shirt with black background&#10;&#10;Description automatically generated" id="471" name="Google Shape;471;p27"/>
            <p:cNvPicPr preferRelativeResize="0"/>
            <p:nvPr/>
          </p:nvPicPr>
          <p:blipFill rotWithShape="1">
            <a:blip r:embed="rId5">
              <a:alphaModFix/>
            </a:blip>
            <a:srcRect b="0" l="0" r="0" t="0"/>
            <a:stretch/>
          </p:blipFill>
          <p:spPr>
            <a:xfrm>
              <a:off x="2682114" y="1576807"/>
              <a:ext cx="562760" cy="347529"/>
            </a:xfrm>
            <a:prstGeom prst="rect">
              <a:avLst/>
            </a:prstGeom>
            <a:noFill/>
            <a:ln>
              <a:noFill/>
            </a:ln>
          </p:spPr>
        </p:pic>
        <p:sp>
          <p:nvSpPr>
            <p:cNvPr id="472" name="Google Shape;472;p27"/>
            <p:cNvSpPr txBox="1"/>
            <p:nvPr/>
          </p:nvSpPr>
          <p:spPr>
            <a:xfrm>
              <a:off x="2714625" y="1617940"/>
              <a:ext cx="497700" cy="275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473" name="Google Shape;473;p27"/>
          <p:cNvGrpSpPr/>
          <p:nvPr/>
        </p:nvGrpSpPr>
        <p:grpSpPr>
          <a:xfrm>
            <a:off x="7659379" y="4697882"/>
            <a:ext cx="412784" cy="310378"/>
            <a:chOff x="2682114" y="1576807"/>
            <a:chExt cx="562760" cy="347529"/>
          </a:xfrm>
        </p:grpSpPr>
        <p:pic>
          <p:nvPicPr>
            <p:cNvPr descr="A blue shirt with black background&#10;&#10;Description automatically generated" id="474" name="Google Shape;474;p27"/>
            <p:cNvPicPr preferRelativeResize="0"/>
            <p:nvPr/>
          </p:nvPicPr>
          <p:blipFill rotWithShape="1">
            <a:blip r:embed="rId5">
              <a:alphaModFix/>
            </a:blip>
            <a:srcRect b="0" l="0" r="0" t="0"/>
            <a:stretch/>
          </p:blipFill>
          <p:spPr>
            <a:xfrm>
              <a:off x="2682114" y="1576807"/>
              <a:ext cx="562760" cy="347529"/>
            </a:xfrm>
            <a:prstGeom prst="rect">
              <a:avLst/>
            </a:prstGeom>
            <a:noFill/>
            <a:ln>
              <a:noFill/>
            </a:ln>
          </p:spPr>
        </p:pic>
        <p:sp>
          <p:nvSpPr>
            <p:cNvPr id="475" name="Google Shape;475;p27"/>
            <p:cNvSpPr txBox="1"/>
            <p:nvPr/>
          </p:nvSpPr>
          <p:spPr>
            <a:xfrm>
              <a:off x="2714625" y="1617940"/>
              <a:ext cx="497700" cy="275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476" name="Google Shape;476;p27"/>
          <p:cNvGrpSpPr/>
          <p:nvPr/>
        </p:nvGrpSpPr>
        <p:grpSpPr>
          <a:xfrm>
            <a:off x="8137968" y="4347085"/>
            <a:ext cx="412784" cy="310378"/>
            <a:chOff x="2682114" y="1576807"/>
            <a:chExt cx="562760" cy="347529"/>
          </a:xfrm>
        </p:grpSpPr>
        <p:pic>
          <p:nvPicPr>
            <p:cNvPr descr="A blue shirt with black background&#10;&#10;Description automatically generated" id="477" name="Google Shape;477;p27"/>
            <p:cNvPicPr preferRelativeResize="0"/>
            <p:nvPr/>
          </p:nvPicPr>
          <p:blipFill rotWithShape="1">
            <a:blip r:embed="rId5">
              <a:alphaModFix/>
            </a:blip>
            <a:srcRect b="0" l="0" r="0" t="0"/>
            <a:stretch/>
          </p:blipFill>
          <p:spPr>
            <a:xfrm>
              <a:off x="2682114" y="1576807"/>
              <a:ext cx="562760" cy="347529"/>
            </a:xfrm>
            <a:prstGeom prst="rect">
              <a:avLst/>
            </a:prstGeom>
            <a:noFill/>
            <a:ln>
              <a:noFill/>
            </a:ln>
          </p:spPr>
        </p:pic>
        <p:sp>
          <p:nvSpPr>
            <p:cNvPr id="478" name="Google Shape;478;p27"/>
            <p:cNvSpPr txBox="1"/>
            <p:nvPr/>
          </p:nvSpPr>
          <p:spPr>
            <a:xfrm>
              <a:off x="2714625" y="1617940"/>
              <a:ext cx="497700" cy="275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pic>
        <p:nvPicPr>
          <p:cNvPr descr="A blue shirt with black background&#10;&#10;Description automatically generated" id="479" name="Google Shape;479;p27"/>
          <p:cNvPicPr preferRelativeResize="0"/>
          <p:nvPr/>
        </p:nvPicPr>
        <p:blipFill rotWithShape="1">
          <a:blip r:embed="rId5">
            <a:alphaModFix/>
          </a:blip>
          <a:srcRect b="0" l="0" r="0" t="0"/>
          <a:stretch/>
        </p:blipFill>
        <p:spPr>
          <a:xfrm>
            <a:off x="7199388" y="4068599"/>
            <a:ext cx="412756" cy="310379"/>
          </a:xfrm>
          <a:prstGeom prst="rect">
            <a:avLst/>
          </a:prstGeom>
          <a:noFill/>
          <a:ln>
            <a:noFill/>
          </a:ln>
        </p:spPr>
      </p:pic>
      <p:pic>
        <p:nvPicPr>
          <p:cNvPr descr="A blue shirt with black background&#10;&#10;Description automatically generated" id="480" name="Google Shape;480;p27"/>
          <p:cNvPicPr preferRelativeResize="0"/>
          <p:nvPr/>
        </p:nvPicPr>
        <p:blipFill rotWithShape="1">
          <a:blip r:embed="rId5">
            <a:alphaModFix/>
          </a:blip>
          <a:srcRect b="0" l="0" r="0" t="0"/>
          <a:stretch/>
        </p:blipFill>
        <p:spPr>
          <a:xfrm>
            <a:off x="7833807" y="4447169"/>
            <a:ext cx="412756" cy="310379"/>
          </a:xfrm>
          <a:prstGeom prst="rect">
            <a:avLst/>
          </a:prstGeom>
          <a:noFill/>
          <a:ln>
            <a:noFill/>
          </a:ln>
        </p:spPr>
      </p:pic>
      <p:cxnSp>
        <p:nvCxnSpPr>
          <p:cNvPr id="481" name="Google Shape;481;p27"/>
          <p:cNvCxnSpPr/>
          <p:nvPr/>
        </p:nvCxnSpPr>
        <p:spPr>
          <a:xfrm rot="10800000">
            <a:off x="11621439" y="5417466"/>
            <a:ext cx="331500" cy="420000"/>
          </a:xfrm>
          <a:prstGeom prst="straightConnector1">
            <a:avLst/>
          </a:prstGeom>
          <a:noFill/>
          <a:ln cap="flat" cmpd="sng" w="19050">
            <a:solidFill>
              <a:schemeClr val="dk1"/>
            </a:solidFill>
            <a:prstDash val="dash"/>
            <a:miter lim="800000"/>
            <a:headEnd len="sm" w="sm" type="none"/>
            <a:tailEnd len="med" w="med" type="triangle"/>
          </a:ln>
        </p:spPr>
      </p:cxnSp>
      <p:pic>
        <p:nvPicPr>
          <p:cNvPr descr="A red shirt with black background&#10;&#10;Description automatically generated" id="482" name="Google Shape;482;p27"/>
          <p:cNvPicPr preferRelativeResize="0"/>
          <p:nvPr/>
        </p:nvPicPr>
        <p:blipFill rotWithShape="1">
          <a:blip r:embed="rId6">
            <a:alphaModFix/>
          </a:blip>
          <a:srcRect b="0" l="0" r="0" t="0"/>
          <a:stretch/>
        </p:blipFill>
        <p:spPr>
          <a:xfrm>
            <a:off x="8988345" y="4970533"/>
            <a:ext cx="388544" cy="248268"/>
          </a:xfrm>
          <a:prstGeom prst="rect">
            <a:avLst/>
          </a:prstGeom>
          <a:noFill/>
          <a:ln>
            <a:noFill/>
          </a:ln>
        </p:spPr>
      </p:pic>
      <p:pic>
        <p:nvPicPr>
          <p:cNvPr descr="A red shirt with black background&#10;&#10;Description automatically generated" id="483" name="Google Shape;483;p27"/>
          <p:cNvPicPr preferRelativeResize="0"/>
          <p:nvPr/>
        </p:nvPicPr>
        <p:blipFill rotWithShape="1">
          <a:blip r:embed="rId6">
            <a:alphaModFix/>
          </a:blip>
          <a:srcRect b="0" l="0" r="0" t="0"/>
          <a:stretch/>
        </p:blipFill>
        <p:spPr>
          <a:xfrm>
            <a:off x="8776038" y="4819185"/>
            <a:ext cx="388544" cy="248268"/>
          </a:xfrm>
          <a:prstGeom prst="rect">
            <a:avLst/>
          </a:prstGeom>
          <a:noFill/>
          <a:ln>
            <a:noFill/>
          </a:ln>
        </p:spPr>
      </p:pic>
      <p:pic>
        <p:nvPicPr>
          <p:cNvPr descr="A red shirt with black background&#10;&#10;Description automatically generated" id="484" name="Google Shape;484;p27"/>
          <p:cNvPicPr preferRelativeResize="0"/>
          <p:nvPr/>
        </p:nvPicPr>
        <p:blipFill rotWithShape="1">
          <a:blip r:embed="rId6">
            <a:alphaModFix/>
          </a:blip>
          <a:srcRect b="0" l="0" r="0" t="0"/>
          <a:stretch/>
        </p:blipFill>
        <p:spPr>
          <a:xfrm>
            <a:off x="9421792" y="5387531"/>
            <a:ext cx="388544" cy="248268"/>
          </a:xfrm>
          <a:prstGeom prst="rect">
            <a:avLst/>
          </a:prstGeom>
          <a:noFill/>
          <a:ln>
            <a:noFill/>
          </a:ln>
        </p:spPr>
      </p:pic>
      <p:pic>
        <p:nvPicPr>
          <p:cNvPr descr="A red shirt with black background&#10;&#10;Description automatically generated" id="485" name="Google Shape;485;p27"/>
          <p:cNvPicPr preferRelativeResize="0"/>
          <p:nvPr/>
        </p:nvPicPr>
        <p:blipFill rotWithShape="1">
          <a:blip r:embed="rId6">
            <a:alphaModFix/>
          </a:blip>
          <a:srcRect b="0" l="0" r="0" t="0"/>
          <a:stretch/>
        </p:blipFill>
        <p:spPr>
          <a:xfrm>
            <a:off x="8178552" y="5503218"/>
            <a:ext cx="388544" cy="248268"/>
          </a:xfrm>
          <a:prstGeom prst="rect">
            <a:avLst/>
          </a:prstGeom>
          <a:noFill/>
          <a:ln>
            <a:noFill/>
          </a:ln>
        </p:spPr>
      </p:pic>
      <p:pic>
        <p:nvPicPr>
          <p:cNvPr descr="A red shirt with black background&#10;&#10;Description automatically generated" id="486" name="Google Shape;486;p27"/>
          <p:cNvPicPr preferRelativeResize="0"/>
          <p:nvPr/>
        </p:nvPicPr>
        <p:blipFill rotWithShape="1">
          <a:blip r:embed="rId6">
            <a:alphaModFix/>
          </a:blip>
          <a:srcRect b="0" l="0" r="0" t="0"/>
          <a:stretch/>
        </p:blipFill>
        <p:spPr>
          <a:xfrm>
            <a:off x="8474393" y="5110821"/>
            <a:ext cx="388544" cy="248268"/>
          </a:xfrm>
          <a:prstGeom prst="rect">
            <a:avLst/>
          </a:prstGeom>
          <a:noFill/>
          <a:ln>
            <a:noFill/>
          </a:ln>
        </p:spPr>
      </p:pic>
      <p:pic>
        <p:nvPicPr>
          <p:cNvPr descr="A red shirt with black background&#10;&#10;Description automatically generated" id="487" name="Google Shape;487;p27"/>
          <p:cNvPicPr preferRelativeResize="0"/>
          <p:nvPr/>
        </p:nvPicPr>
        <p:blipFill rotWithShape="1">
          <a:blip r:embed="rId6">
            <a:alphaModFix/>
          </a:blip>
          <a:srcRect b="0" l="0" r="0" t="0"/>
          <a:stretch/>
        </p:blipFill>
        <p:spPr>
          <a:xfrm>
            <a:off x="8753354" y="5066318"/>
            <a:ext cx="388544" cy="248268"/>
          </a:xfrm>
          <a:prstGeom prst="rect">
            <a:avLst/>
          </a:prstGeom>
          <a:noFill/>
          <a:ln>
            <a:noFill/>
          </a:ln>
        </p:spPr>
      </p:pic>
      <p:pic>
        <p:nvPicPr>
          <p:cNvPr descr="A red shirt with black background&#10;&#10;Description automatically generated" id="488" name="Google Shape;488;p27"/>
          <p:cNvPicPr preferRelativeResize="0"/>
          <p:nvPr/>
        </p:nvPicPr>
        <p:blipFill rotWithShape="1">
          <a:blip r:embed="rId6">
            <a:alphaModFix/>
          </a:blip>
          <a:srcRect b="0" l="0" r="0" t="0"/>
          <a:stretch/>
        </p:blipFill>
        <p:spPr>
          <a:xfrm>
            <a:off x="9012185" y="5137968"/>
            <a:ext cx="388544" cy="248268"/>
          </a:xfrm>
          <a:prstGeom prst="rect">
            <a:avLst/>
          </a:prstGeom>
          <a:noFill/>
          <a:ln>
            <a:noFill/>
          </a:ln>
        </p:spPr>
      </p:pic>
      <p:pic>
        <p:nvPicPr>
          <p:cNvPr descr="A red shirt with black background&#10;&#10;Description automatically generated" id="489" name="Google Shape;489;p27"/>
          <p:cNvPicPr preferRelativeResize="0"/>
          <p:nvPr/>
        </p:nvPicPr>
        <p:blipFill rotWithShape="1">
          <a:blip r:embed="rId6">
            <a:alphaModFix/>
          </a:blip>
          <a:srcRect b="0" l="0" r="0" t="0"/>
          <a:stretch/>
        </p:blipFill>
        <p:spPr>
          <a:xfrm>
            <a:off x="10167115" y="4604814"/>
            <a:ext cx="388544" cy="248268"/>
          </a:xfrm>
          <a:prstGeom prst="rect">
            <a:avLst/>
          </a:prstGeom>
          <a:noFill/>
          <a:ln>
            <a:noFill/>
          </a:ln>
        </p:spPr>
      </p:pic>
      <p:pic>
        <p:nvPicPr>
          <p:cNvPr descr="A red shirt with black background&#10;&#10;Description automatically generated" id="490" name="Google Shape;490;p27"/>
          <p:cNvPicPr preferRelativeResize="0"/>
          <p:nvPr/>
        </p:nvPicPr>
        <p:blipFill rotWithShape="1">
          <a:blip r:embed="rId6">
            <a:alphaModFix/>
          </a:blip>
          <a:srcRect b="0" l="0" r="0" t="0"/>
          <a:stretch/>
        </p:blipFill>
        <p:spPr>
          <a:xfrm>
            <a:off x="10619768" y="5300652"/>
            <a:ext cx="388544" cy="248268"/>
          </a:xfrm>
          <a:prstGeom prst="rect">
            <a:avLst/>
          </a:prstGeom>
          <a:noFill/>
          <a:ln>
            <a:noFill/>
          </a:ln>
        </p:spPr>
      </p:pic>
      <p:pic>
        <p:nvPicPr>
          <p:cNvPr descr="A red shirt with black background&#10;&#10;Description automatically generated" id="491" name="Google Shape;491;p27"/>
          <p:cNvPicPr preferRelativeResize="0"/>
          <p:nvPr/>
        </p:nvPicPr>
        <p:blipFill rotWithShape="1">
          <a:blip r:embed="rId6">
            <a:alphaModFix/>
          </a:blip>
          <a:srcRect b="0" l="0" r="0" t="0"/>
          <a:stretch/>
        </p:blipFill>
        <p:spPr>
          <a:xfrm>
            <a:off x="8549016" y="4945109"/>
            <a:ext cx="388544" cy="248268"/>
          </a:xfrm>
          <a:prstGeom prst="rect">
            <a:avLst/>
          </a:prstGeom>
          <a:noFill/>
          <a:ln>
            <a:noFill/>
          </a:ln>
        </p:spPr>
      </p:pic>
      <p:pic>
        <p:nvPicPr>
          <p:cNvPr descr="A yellow shirt with black background&#10;&#10;Description automatically generated" id="492" name="Google Shape;492;p27"/>
          <p:cNvPicPr preferRelativeResize="0"/>
          <p:nvPr/>
        </p:nvPicPr>
        <p:blipFill rotWithShape="1">
          <a:blip r:embed="rId7">
            <a:alphaModFix/>
          </a:blip>
          <a:srcRect b="0" l="0" r="0" t="0"/>
          <a:stretch/>
        </p:blipFill>
        <p:spPr>
          <a:xfrm>
            <a:off x="8668666" y="5514801"/>
            <a:ext cx="369123" cy="228240"/>
          </a:xfrm>
          <a:prstGeom prst="rect">
            <a:avLst/>
          </a:prstGeom>
          <a:noFill/>
          <a:ln>
            <a:noFill/>
          </a:ln>
        </p:spPr>
      </p:pic>
      <p:pic>
        <p:nvPicPr>
          <p:cNvPr descr="A green field with white lines&#10;&#10;Description automatically generated" id="493" name="Google Shape;493;p27"/>
          <p:cNvPicPr preferRelativeResize="0"/>
          <p:nvPr>
            <p:ph idx="1" type="body"/>
          </p:nvPr>
        </p:nvPicPr>
        <p:blipFill rotWithShape="1">
          <a:blip r:embed="rId3">
            <a:alphaModFix/>
          </a:blip>
          <a:srcRect b="0" l="0" r="0" t="0"/>
          <a:stretch/>
        </p:blipFill>
        <p:spPr>
          <a:xfrm>
            <a:off x="-31099" y="1788905"/>
            <a:ext cx="5995500" cy="4559400"/>
          </a:xfrm>
          <a:prstGeom prst="rect">
            <a:avLst/>
          </a:prstGeom>
          <a:noFill/>
          <a:ln>
            <a:noFill/>
          </a:ln>
        </p:spPr>
      </p:pic>
      <p:pic>
        <p:nvPicPr>
          <p:cNvPr descr="A close up of a football ball&#10;&#10;Description automatically generated" id="494" name="Google Shape;494;p27"/>
          <p:cNvPicPr preferRelativeResize="0"/>
          <p:nvPr/>
        </p:nvPicPr>
        <p:blipFill rotWithShape="1">
          <a:blip r:embed="rId4">
            <a:alphaModFix/>
          </a:blip>
          <a:srcRect b="0" l="0" r="0" t="0"/>
          <a:stretch/>
        </p:blipFill>
        <p:spPr>
          <a:xfrm>
            <a:off x="5482016" y="5743050"/>
            <a:ext cx="231082" cy="231375"/>
          </a:xfrm>
          <a:prstGeom prst="rect">
            <a:avLst/>
          </a:prstGeom>
          <a:noFill/>
          <a:ln>
            <a:noFill/>
          </a:ln>
        </p:spPr>
      </p:pic>
      <p:grpSp>
        <p:nvGrpSpPr>
          <p:cNvPr id="495" name="Google Shape;495;p27"/>
          <p:cNvGrpSpPr/>
          <p:nvPr/>
        </p:nvGrpSpPr>
        <p:grpSpPr>
          <a:xfrm>
            <a:off x="5672251" y="5703539"/>
            <a:ext cx="412783" cy="310377"/>
            <a:chOff x="2649606" y="1572954"/>
            <a:chExt cx="562759" cy="347528"/>
          </a:xfrm>
        </p:grpSpPr>
        <p:pic>
          <p:nvPicPr>
            <p:cNvPr descr="A blue shirt with black background&#10;&#10;Description automatically generated" id="496" name="Google Shape;496;p27"/>
            <p:cNvPicPr preferRelativeResize="0"/>
            <p:nvPr/>
          </p:nvPicPr>
          <p:blipFill rotWithShape="1">
            <a:blip r:embed="rId5">
              <a:alphaModFix/>
            </a:blip>
            <a:srcRect b="0" l="0" r="0" t="0"/>
            <a:stretch/>
          </p:blipFill>
          <p:spPr>
            <a:xfrm>
              <a:off x="2649606" y="1572954"/>
              <a:ext cx="562759" cy="347528"/>
            </a:xfrm>
            <a:prstGeom prst="rect">
              <a:avLst/>
            </a:prstGeom>
            <a:noFill/>
            <a:ln>
              <a:noFill/>
            </a:ln>
          </p:spPr>
        </p:pic>
        <p:sp>
          <p:nvSpPr>
            <p:cNvPr id="497" name="Google Shape;497;p27"/>
            <p:cNvSpPr txBox="1"/>
            <p:nvPr/>
          </p:nvSpPr>
          <p:spPr>
            <a:xfrm>
              <a:off x="2714625" y="1617940"/>
              <a:ext cx="497700" cy="27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10</a:t>
              </a:r>
              <a:endParaRPr/>
            </a:p>
          </p:txBody>
        </p:sp>
      </p:grpSp>
      <p:grpSp>
        <p:nvGrpSpPr>
          <p:cNvPr id="498" name="Google Shape;498;p27"/>
          <p:cNvGrpSpPr/>
          <p:nvPr/>
        </p:nvGrpSpPr>
        <p:grpSpPr>
          <a:xfrm>
            <a:off x="1696364" y="4958099"/>
            <a:ext cx="412783" cy="344587"/>
            <a:chOff x="2682114" y="1576807"/>
            <a:chExt cx="562759" cy="385833"/>
          </a:xfrm>
        </p:grpSpPr>
        <p:pic>
          <p:nvPicPr>
            <p:cNvPr descr="A blue shirt with black background&#10;&#10;Description automatically generated" id="499" name="Google Shape;499;p27"/>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00" name="Google Shape;500;p27"/>
            <p:cNvSpPr txBox="1"/>
            <p:nvPr/>
          </p:nvSpPr>
          <p:spPr>
            <a:xfrm>
              <a:off x="2714625" y="1617940"/>
              <a:ext cx="497700" cy="344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grpSp>
      <p:pic>
        <p:nvPicPr>
          <p:cNvPr descr="A blue shirt with black background&#10;&#10;Description automatically generated" id="501" name="Google Shape;501;p27"/>
          <p:cNvPicPr preferRelativeResize="0"/>
          <p:nvPr/>
        </p:nvPicPr>
        <p:blipFill rotWithShape="1">
          <a:blip r:embed="rId5">
            <a:alphaModFix/>
          </a:blip>
          <a:srcRect b="0" l="0" r="0" t="0"/>
          <a:stretch/>
        </p:blipFill>
        <p:spPr>
          <a:xfrm>
            <a:off x="3169863" y="3913415"/>
            <a:ext cx="412756" cy="310379"/>
          </a:xfrm>
          <a:prstGeom prst="rect">
            <a:avLst/>
          </a:prstGeom>
          <a:noFill/>
          <a:ln>
            <a:noFill/>
          </a:ln>
        </p:spPr>
      </p:pic>
      <p:grpSp>
        <p:nvGrpSpPr>
          <p:cNvPr id="502" name="Google Shape;502;p27"/>
          <p:cNvGrpSpPr/>
          <p:nvPr/>
        </p:nvGrpSpPr>
        <p:grpSpPr>
          <a:xfrm>
            <a:off x="1977885" y="4656324"/>
            <a:ext cx="412783" cy="310377"/>
            <a:chOff x="2682114" y="1576807"/>
            <a:chExt cx="562759" cy="347528"/>
          </a:xfrm>
        </p:grpSpPr>
        <p:pic>
          <p:nvPicPr>
            <p:cNvPr descr="A blue shirt with black background&#10;&#10;Description automatically generated" id="503" name="Google Shape;503;p27"/>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04" name="Google Shape;504;p27"/>
            <p:cNvSpPr txBox="1"/>
            <p:nvPr/>
          </p:nvSpPr>
          <p:spPr>
            <a:xfrm>
              <a:off x="2714625" y="1617940"/>
              <a:ext cx="497700" cy="275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505" name="Google Shape;505;p27"/>
          <p:cNvGrpSpPr/>
          <p:nvPr/>
        </p:nvGrpSpPr>
        <p:grpSpPr>
          <a:xfrm>
            <a:off x="1419554" y="4697882"/>
            <a:ext cx="412783" cy="310377"/>
            <a:chOff x="2682114" y="1576807"/>
            <a:chExt cx="562759" cy="347528"/>
          </a:xfrm>
        </p:grpSpPr>
        <p:pic>
          <p:nvPicPr>
            <p:cNvPr descr="A blue shirt with black background&#10;&#10;Description automatically generated" id="506" name="Google Shape;506;p27"/>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07" name="Google Shape;507;p27"/>
            <p:cNvSpPr txBox="1"/>
            <p:nvPr/>
          </p:nvSpPr>
          <p:spPr>
            <a:xfrm>
              <a:off x="2714625" y="1617940"/>
              <a:ext cx="497700" cy="275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508" name="Google Shape;508;p27"/>
          <p:cNvGrpSpPr/>
          <p:nvPr/>
        </p:nvGrpSpPr>
        <p:grpSpPr>
          <a:xfrm>
            <a:off x="1898143" y="4347085"/>
            <a:ext cx="412783" cy="310377"/>
            <a:chOff x="2682114" y="1576807"/>
            <a:chExt cx="562759" cy="347528"/>
          </a:xfrm>
        </p:grpSpPr>
        <p:pic>
          <p:nvPicPr>
            <p:cNvPr descr="A blue shirt with black background&#10;&#10;Description automatically generated" id="509" name="Google Shape;509;p27"/>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10" name="Google Shape;510;p27"/>
            <p:cNvSpPr txBox="1"/>
            <p:nvPr/>
          </p:nvSpPr>
          <p:spPr>
            <a:xfrm>
              <a:off x="2714625" y="1617940"/>
              <a:ext cx="497700" cy="275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pic>
        <p:nvPicPr>
          <p:cNvPr descr="A blue shirt with black background&#10;&#10;Description automatically generated" id="511" name="Google Shape;511;p27"/>
          <p:cNvPicPr preferRelativeResize="0"/>
          <p:nvPr/>
        </p:nvPicPr>
        <p:blipFill rotWithShape="1">
          <a:blip r:embed="rId5">
            <a:alphaModFix/>
          </a:blip>
          <a:srcRect b="0" l="0" r="0" t="0"/>
          <a:stretch/>
        </p:blipFill>
        <p:spPr>
          <a:xfrm>
            <a:off x="2899538" y="5321724"/>
            <a:ext cx="412756" cy="310379"/>
          </a:xfrm>
          <a:prstGeom prst="rect">
            <a:avLst/>
          </a:prstGeom>
          <a:noFill/>
          <a:ln>
            <a:noFill/>
          </a:ln>
        </p:spPr>
      </p:pic>
      <p:pic>
        <p:nvPicPr>
          <p:cNvPr descr="A blue shirt with black background&#10;&#10;Description automatically generated" id="512" name="Google Shape;512;p27"/>
          <p:cNvPicPr preferRelativeResize="0"/>
          <p:nvPr/>
        </p:nvPicPr>
        <p:blipFill rotWithShape="1">
          <a:blip r:embed="rId5">
            <a:alphaModFix/>
          </a:blip>
          <a:srcRect b="0" l="0" r="0" t="0"/>
          <a:stretch/>
        </p:blipFill>
        <p:spPr>
          <a:xfrm>
            <a:off x="1593982" y="4447169"/>
            <a:ext cx="412756" cy="310379"/>
          </a:xfrm>
          <a:prstGeom prst="rect">
            <a:avLst/>
          </a:prstGeom>
          <a:noFill/>
          <a:ln>
            <a:noFill/>
          </a:ln>
        </p:spPr>
      </p:pic>
      <p:pic>
        <p:nvPicPr>
          <p:cNvPr descr="A red shirt with black background&#10;&#10;Description automatically generated" id="513" name="Google Shape;513;p27"/>
          <p:cNvPicPr preferRelativeResize="0"/>
          <p:nvPr/>
        </p:nvPicPr>
        <p:blipFill rotWithShape="1">
          <a:blip r:embed="rId6">
            <a:alphaModFix/>
          </a:blip>
          <a:srcRect b="0" l="0" r="0" t="0"/>
          <a:stretch/>
        </p:blipFill>
        <p:spPr>
          <a:xfrm>
            <a:off x="2748520" y="4970533"/>
            <a:ext cx="388544" cy="248268"/>
          </a:xfrm>
          <a:prstGeom prst="rect">
            <a:avLst/>
          </a:prstGeom>
          <a:noFill/>
          <a:ln>
            <a:noFill/>
          </a:ln>
        </p:spPr>
      </p:pic>
      <p:pic>
        <p:nvPicPr>
          <p:cNvPr descr="A red shirt with black background&#10;&#10;Description automatically generated" id="514" name="Google Shape;514;p27"/>
          <p:cNvPicPr preferRelativeResize="0"/>
          <p:nvPr/>
        </p:nvPicPr>
        <p:blipFill rotWithShape="1">
          <a:blip r:embed="rId6">
            <a:alphaModFix/>
          </a:blip>
          <a:srcRect b="0" l="0" r="0" t="0"/>
          <a:stretch/>
        </p:blipFill>
        <p:spPr>
          <a:xfrm>
            <a:off x="2536213" y="4819185"/>
            <a:ext cx="388544" cy="248268"/>
          </a:xfrm>
          <a:prstGeom prst="rect">
            <a:avLst/>
          </a:prstGeom>
          <a:noFill/>
          <a:ln>
            <a:noFill/>
          </a:ln>
        </p:spPr>
      </p:pic>
      <p:pic>
        <p:nvPicPr>
          <p:cNvPr descr="A red shirt with black background&#10;&#10;Description automatically generated" id="515" name="Google Shape;515;p27"/>
          <p:cNvPicPr preferRelativeResize="0"/>
          <p:nvPr/>
        </p:nvPicPr>
        <p:blipFill rotWithShape="1">
          <a:blip r:embed="rId6">
            <a:alphaModFix/>
          </a:blip>
          <a:srcRect b="0" l="0" r="0" t="0"/>
          <a:stretch/>
        </p:blipFill>
        <p:spPr>
          <a:xfrm>
            <a:off x="3181967" y="5387531"/>
            <a:ext cx="388544" cy="248268"/>
          </a:xfrm>
          <a:prstGeom prst="rect">
            <a:avLst/>
          </a:prstGeom>
          <a:noFill/>
          <a:ln>
            <a:noFill/>
          </a:ln>
        </p:spPr>
      </p:pic>
      <p:pic>
        <p:nvPicPr>
          <p:cNvPr descr="A red shirt with black background&#10;&#10;Description automatically generated" id="516" name="Google Shape;516;p27"/>
          <p:cNvPicPr preferRelativeResize="0"/>
          <p:nvPr/>
        </p:nvPicPr>
        <p:blipFill rotWithShape="1">
          <a:blip r:embed="rId6">
            <a:alphaModFix/>
          </a:blip>
          <a:srcRect b="0" l="0" r="0" t="0"/>
          <a:stretch/>
        </p:blipFill>
        <p:spPr>
          <a:xfrm>
            <a:off x="1938727" y="5503218"/>
            <a:ext cx="388544" cy="248268"/>
          </a:xfrm>
          <a:prstGeom prst="rect">
            <a:avLst/>
          </a:prstGeom>
          <a:noFill/>
          <a:ln>
            <a:noFill/>
          </a:ln>
        </p:spPr>
      </p:pic>
      <p:pic>
        <p:nvPicPr>
          <p:cNvPr descr="A red shirt with black background&#10;&#10;Description automatically generated" id="517" name="Google Shape;517;p27"/>
          <p:cNvPicPr preferRelativeResize="0"/>
          <p:nvPr/>
        </p:nvPicPr>
        <p:blipFill rotWithShape="1">
          <a:blip r:embed="rId6">
            <a:alphaModFix/>
          </a:blip>
          <a:srcRect b="0" l="0" r="0" t="0"/>
          <a:stretch/>
        </p:blipFill>
        <p:spPr>
          <a:xfrm>
            <a:off x="2234568" y="5110821"/>
            <a:ext cx="388544" cy="248268"/>
          </a:xfrm>
          <a:prstGeom prst="rect">
            <a:avLst/>
          </a:prstGeom>
          <a:noFill/>
          <a:ln>
            <a:noFill/>
          </a:ln>
        </p:spPr>
      </p:pic>
      <p:pic>
        <p:nvPicPr>
          <p:cNvPr descr="A red shirt with black background&#10;&#10;Description automatically generated" id="518" name="Google Shape;518;p27"/>
          <p:cNvPicPr preferRelativeResize="0"/>
          <p:nvPr/>
        </p:nvPicPr>
        <p:blipFill rotWithShape="1">
          <a:blip r:embed="rId6">
            <a:alphaModFix/>
          </a:blip>
          <a:srcRect b="0" l="0" r="0" t="0"/>
          <a:stretch/>
        </p:blipFill>
        <p:spPr>
          <a:xfrm>
            <a:off x="2513529" y="5066318"/>
            <a:ext cx="388544" cy="248268"/>
          </a:xfrm>
          <a:prstGeom prst="rect">
            <a:avLst/>
          </a:prstGeom>
          <a:noFill/>
          <a:ln>
            <a:noFill/>
          </a:ln>
        </p:spPr>
      </p:pic>
      <p:pic>
        <p:nvPicPr>
          <p:cNvPr descr="A red shirt with black background&#10;&#10;Description automatically generated" id="519" name="Google Shape;519;p27"/>
          <p:cNvPicPr preferRelativeResize="0"/>
          <p:nvPr/>
        </p:nvPicPr>
        <p:blipFill rotWithShape="1">
          <a:blip r:embed="rId6">
            <a:alphaModFix/>
          </a:blip>
          <a:srcRect b="0" l="0" r="0" t="0"/>
          <a:stretch/>
        </p:blipFill>
        <p:spPr>
          <a:xfrm>
            <a:off x="2772360" y="5137968"/>
            <a:ext cx="388544" cy="248268"/>
          </a:xfrm>
          <a:prstGeom prst="rect">
            <a:avLst/>
          </a:prstGeom>
          <a:noFill/>
          <a:ln>
            <a:noFill/>
          </a:ln>
        </p:spPr>
      </p:pic>
      <p:pic>
        <p:nvPicPr>
          <p:cNvPr descr="A red shirt with black background&#10;&#10;Description automatically generated" id="520" name="Google Shape;520;p27"/>
          <p:cNvPicPr preferRelativeResize="0"/>
          <p:nvPr/>
        </p:nvPicPr>
        <p:blipFill rotWithShape="1">
          <a:blip r:embed="rId6">
            <a:alphaModFix/>
          </a:blip>
          <a:srcRect b="0" l="0" r="0" t="0"/>
          <a:stretch/>
        </p:blipFill>
        <p:spPr>
          <a:xfrm>
            <a:off x="3927290" y="4604814"/>
            <a:ext cx="388544" cy="248268"/>
          </a:xfrm>
          <a:prstGeom prst="rect">
            <a:avLst/>
          </a:prstGeom>
          <a:noFill/>
          <a:ln>
            <a:noFill/>
          </a:ln>
        </p:spPr>
      </p:pic>
      <p:pic>
        <p:nvPicPr>
          <p:cNvPr descr="A red shirt with black background&#10;&#10;Description automatically generated" id="521" name="Google Shape;521;p27"/>
          <p:cNvPicPr preferRelativeResize="0"/>
          <p:nvPr/>
        </p:nvPicPr>
        <p:blipFill rotWithShape="1">
          <a:blip r:embed="rId6">
            <a:alphaModFix/>
          </a:blip>
          <a:srcRect b="0" l="0" r="0" t="0"/>
          <a:stretch/>
        </p:blipFill>
        <p:spPr>
          <a:xfrm>
            <a:off x="4379943" y="5300652"/>
            <a:ext cx="388544" cy="248268"/>
          </a:xfrm>
          <a:prstGeom prst="rect">
            <a:avLst/>
          </a:prstGeom>
          <a:noFill/>
          <a:ln>
            <a:noFill/>
          </a:ln>
        </p:spPr>
      </p:pic>
      <p:pic>
        <p:nvPicPr>
          <p:cNvPr descr="A red shirt with black background&#10;&#10;Description automatically generated" id="522" name="Google Shape;522;p27"/>
          <p:cNvPicPr preferRelativeResize="0"/>
          <p:nvPr/>
        </p:nvPicPr>
        <p:blipFill rotWithShape="1">
          <a:blip r:embed="rId6">
            <a:alphaModFix/>
          </a:blip>
          <a:srcRect b="0" l="0" r="0" t="0"/>
          <a:stretch/>
        </p:blipFill>
        <p:spPr>
          <a:xfrm>
            <a:off x="2309191" y="4945109"/>
            <a:ext cx="388544" cy="248268"/>
          </a:xfrm>
          <a:prstGeom prst="rect">
            <a:avLst/>
          </a:prstGeom>
          <a:noFill/>
          <a:ln>
            <a:noFill/>
          </a:ln>
        </p:spPr>
      </p:pic>
      <p:pic>
        <p:nvPicPr>
          <p:cNvPr descr="A yellow shirt with black background&#10;&#10;Description automatically generated" id="523" name="Google Shape;523;p27"/>
          <p:cNvPicPr preferRelativeResize="0"/>
          <p:nvPr/>
        </p:nvPicPr>
        <p:blipFill rotWithShape="1">
          <a:blip r:embed="rId7">
            <a:alphaModFix/>
          </a:blip>
          <a:srcRect b="0" l="0" r="0" t="0"/>
          <a:stretch/>
        </p:blipFill>
        <p:spPr>
          <a:xfrm>
            <a:off x="2428841" y="5514801"/>
            <a:ext cx="369123" cy="228240"/>
          </a:xfrm>
          <a:prstGeom prst="rect">
            <a:avLst/>
          </a:prstGeom>
          <a:noFill/>
          <a:ln>
            <a:noFill/>
          </a:ln>
        </p:spPr>
      </p:pic>
      <p:sp>
        <p:nvSpPr>
          <p:cNvPr id="524" name="Google Shape;524;p27"/>
          <p:cNvSpPr txBox="1"/>
          <p:nvPr/>
        </p:nvSpPr>
        <p:spPr>
          <a:xfrm>
            <a:off x="8450700" y="988500"/>
            <a:ext cx="17307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chemeClr val="lt1"/>
                </a:solidFill>
              </a:rPr>
              <a:t>Short</a:t>
            </a:r>
            <a:endParaRPr sz="4000">
              <a:solidFill>
                <a:schemeClr val="lt1"/>
              </a:solidFill>
            </a:endParaRPr>
          </a:p>
        </p:txBody>
      </p:sp>
      <p:sp>
        <p:nvSpPr>
          <p:cNvPr id="525" name="Google Shape;525;p27"/>
          <p:cNvSpPr txBox="1"/>
          <p:nvPr/>
        </p:nvSpPr>
        <p:spPr>
          <a:xfrm>
            <a:off x="1144500" y="98850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lt1"/>
                </a:solidFill>
              </a:rPr>
              <a:t>Long</a:t>
            </a:r>
            <a:endParaRPr sz="4000">
              <a:solidFill>
                <a:schemeClr val="lt1"/>
              </a:solidFill>
            </a:endParaRPr>
          </a:p>
        </p:txBody>
      </p:sp>
      <p:sp>
        <p:nvSpPr>
          <p:cNvPr id="526" name="Google Shape;526;p27"/>
          <p:cNvSpPr txBox="1"/>
          <p:nvPr/>
        </p:nvSpPr>
        <p:spPr>
          <a:xfrm>
            <a:off x="6184875" y="6226950"/>
            <a:ext cx="5995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rPr>
              <a:t>* Short corners often go backwards, attack to try and turn them over → counter</a:t>
            </a:r>
            <a:endParaRPr sz="1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Defensive</a:t>
            </a:r>
            <a:r>
              <a:rPr lang="en-US"/>
              <a:t> Set Pieces: Free-Kicks</a:t>
            </a:r>
            <a:endParaRPr/>
          </a:p>
        </p:txBody>
      </p:sp>
      <p:sp>
        <p:nvSpPr>
          <p:cNvPr id="532" name="Google Shape;532;p28"/>
          <p:cNvSpPr txBox="1"/>
          <p:nvPr>
            <p:ph idx="1" type="body"/>
          </p:nvPr>
        </p:nvSpPr>
        <p:spPr>
          <a:xfrm>
            <a:off x="838200" y="1825625"/>
            <a:ext cx="3835200" cy="43512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en-US"/>
              <a:t>Numbers behind the ball: 10 or all 1, even if other team has only a few in box</a:t>
            </a:r>
            <a:endParaRPr/>
          </a:p>
          <a:p>
            <a:pPr indent="-342900" lvl="0" marL="457200" rtl="0" algn="l">
              <a:spcBef>
                <a:spcPts val="0"/>
              </a:spcBef>
              <a:spcAft>
                <a:spcPts val="0"/>
              </a:spcAft>
              <a:buSzPts val="1800"/>
              <a:buChar char="•"/>
            </a:pPr>
            <a:r>
              <a:rPr lang="en-US"/>
              <a:t>Build wall, no one laying behind</a:t>
            </a:r>
            <a:endParaRPr/>
          </a:p>
          <a:p>
            <a:pPr indent="-342900" lvl="0" marL="457200" rtl="0" algn="l">
              <a:spcBef>
                <a:spcPts val="0"/>
              </a:spcBef>
              <a:spcAft>
                <a:spcPts val="0"/>
              </a:spcAft>
              <a:buSzPts val="1800"/>
              <a:buChar char="•"/>
            </a:pPr>
            <a:r>
              <a:rPr lang="en-US"/>
              <a:t>Covered far post with wall when ball was in middle → exploitable wall construction</a:t>
            </a:r>
            <a:endParaRPr/>
          </a:p>
        </p:txBody>
      </p:sp>
      <p:pic>
        <p:nvPicPr>
          <p:cNvPr descr="A green field with white lines&#10;&#10;Description automatically generated" id="533" name="Google Shape;533;p28"/>
          <p:cNvPicPr preferRelativeResize="0"/>
          <p:nvPr/>
        </p:nvPicPr>
        <p:blipFill rotWithShape="1">
          <a:blip r:embed="rId3">
            <a:alphaModFix/>
          </a:blip>
          <a:srcRect b="0" l="0" r="0" t="0"/>
          <a:stretch/>
        </p:blipFill>
        <p:spPr>
          <a:xfrm>
            <a:off x="4975322" y="1747076"/>
            <a:ext cx="7095991" cy="4823355"/>
          </a:xfrm>
          <a:prstGeom prst="rect">
            <a:avLst/>
          </a:prstGeom>
          <a:noFill/>
          <a:ln>
            <a:noFill/>
          </a:ln>
        </p:spPr>
      </p:pic>
      <p:pic>
        <p:nvPicPr>
          <p:cNvPr descr="A close up of a football ball&#10;&#10;Description automatically generated" id="534" name="Google Shape;534;p28"/>
          <p:cNvPicPr preferRelativeResize="0"/>
          <p:nvPr>
            <p:ph idx="1" type="body"/>
          </p:nvPr>
        </p:nvPicPr>
        <p:blipFill rotWithShape="1">
          <a:blip r:embed="rId4">
            <a:alphaModFix/>
          </a:blip>
          <a:srcRect b="0" l="0" r="0" t="0"/>
          <a:stretch/>
        </p:blipFill>
        <p:spPr>
          <a:xfrm>
            <a:off x="8455294" y="2805586"/>
            <a:ext cx="247800" cy="247800"/>
          </a:xfrm>
          <a:prstGeom prst="rect">
            <a:avLst/>
          </a:prstGeom>
          <a:noFill/>
          <a:ln>
            <a:noFill/>
          </a:ln>
        </p:spPr>
      </p:pic>
      <p:pic>
        <p:nvPicPr>
          <p:cNvPr descr="A blue shirt with black background&#10;&#10;Description automatically generated" id="535" name="Google Shape;535;p28"/>
          <p:cNvPicPr preferRelativeResize="0"/>
          <p:nvPr/>
        </p:nvPicPr>
        <p:blipFill rotWithShape="1">
          <a:blip r:embed="rId5">
            <a:alphaModFix/>
          </a:blip>
          <a:srcRect b="0" l="0" r="0" t="0"/>
          <a:stretch/>
        </p:blipFill>
        <p:spPr>
          <a:xfrm>
            <a:off x="8302149" y="3967035"/>
            <a:ext cx="442376" cy="332231"/>
          </a:xfrm>
          <a:prstGeom prst="rect">
            <a:avLst/>
          </a:prstGeom>
          <a:noFill/>
          <a:ln>
            <a:noFill/>
          </a:ln>
        </p:spPr>
      </p:pic>
      <p:grpSp>
        <p:nvGrpSpPr>
          <p:cNvPr id="536" name="Google Shape;536;p28"/>
          <p:cNvGrpSpPr/>
          <p:nvPr/>
        </p:nvGrpSpPr>
        <p:grpSpPr>
          <a:xfrm>
            <a:off x="8963648" y="3967019"/>
            <a:ext cx="442385" cy="332237"/>
            <a:chOff x="2682114" y="1576807"/>
            <a:chExt cx="562759" cy="347528"/>
          </a:xfrm>
        </p:grpSpPr>
        <p:pic>
          <p:nvPicPr>
            <p:cNvPr descr="A blue shirt with black background&#10;&#10;Description automatically generated" id="537" name="Google Shape;537;p28"/>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38" name="Google Shape;538;p28"/>
            <p:cNvSpPr txBox="1"/>
            <p:nvPr/>
          </p:nvSpPr>
          <p:spPr>
            <a:xfrm>
              <a:off x="2714625" y="1617940"/>
              <a:ext cx="497700" cy="25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539" name="Google Shape;539;p28"/>
          <p:cNvGrpSpPr/>
          <p:nvPr/>
        </p:nvGrpSpPr>
        <p:grpSpPr>
          <a:xfrm>
            <a:off x="7382490" y="3967016"/>
            <a:ext cx="442385" cy="332237"/>
            <a:chOff x="2682114" y="1576807"/>
            <a:chExt cx="562759" cy="347528"/>
          </a:xfrm>
        </p:grpSpPr>
        <p:pic>
          <p:nvPicPr>
            <p:cNvPr descr="A blue shirt with black background&#10;&#10;Description automatically generated" id="540" name="Google Shape;540;p28"/>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41" name="Google Shape;541;p28"/>
            <p:cNvSpPr txBox="1"/>
            <p:nvPr/>
          </p:nvSpPr>
          <p:spPr>
            <a:xfrm>
              <a:off x="2714625" y="1617940"/>
              <a:ext cx="497700" cy="25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542" name="Google Shape;542;p28"/>
          <p:cNvGrpSpPr/>
          <p:nvPr/>
        </p:nvGrpSpPr>
        <p:grpSpPr>
          <a:xfrm>
            <a:off x="9479434" y="3992635"/>
            <a:ext cx="442385" cy="332237"/>
            <a:chOff x="2682114" y="1576807"/>
            <a:chExt cx="562759" cy="347528"/>
          </a:xfrm>
        </p:grpSpPr>
        <p:pic>
          <p:nvPicPr>
            <p:cNvPr descr="A blue shirt with black background&#10;&#10;Description automatically generated" id="543" name="Google Shape;543;p28"/>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44" name="Google Shape;544;p28"/>
            <p:cNvSpPr txBox="1"/>
            <p:nvPr/>
          </p:nvSpPr>
          <p:spPr>
            <a:xfrm>
              <a:off x="2714625" y="1617940"/>
              <a:ext cx="497700" cy="25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pic>
        <p:nvPicPr>
          <p:cNvPr descr="A blue shirt with black background&#10;&#10;Description automatically generated" id="545" name="Google Shape;545;p28"/>
          <p:cNvPicPr preferRelativeResize="0"/>
          <p:nvPr/>
        </p:nvPicPr>
        <p:blipFill rotWithShape="1">
          <a:blip r:embed="rId5">
            <a:alphaModFix/>
          </a:blip>
          <a:srcRect b="0" l="0" r="0" t="0"/>
          <a:stretch/>
        </p:blipFill>
        <p:spPr>
          <a:xfrm>
            <a:off x="8012927" y="3967034"/>
            <a:ext cx="442376" cy="332231"/>
          </a:xfrm>
          <a:prstGeom prst="rect">
            <a:avLst/>
          </a:prstGeom>
          <a:noFill/>
          <a:ln>
            <a:noFill/>
          </a:ln>
        </p:spPr>
      </p:pic>
      <p:pic>
        <p:nvPicPr>
          <p:cNvPr descr="A blue shirt with black background&#10;&#10;Description automatically generated" id="546" name="Google Shape;546;p28"/>
          <p:cNvPicPr preferRelativeResize="0"/>
          <p:nvPr/>
        </p:nvPicPr>
        <p:blipFill rotWithShape="1">
          <a:blip r:embed="rId5">
            <a:alphaModFix/>
          </a:blip>
          <a:srcRect b="0" l="0" r="0" t="0"/>
          <a:stretch/>
        </p:blipFill>
        <p:spPr>
          <a:xfrm>
            <a:off x="7741303" y="3967023"/>
            <a:ext cx="442376" cy="332231"/>
          </a:xfrm>
          <a:prstGeom prst="rect">
            <a:avLst/>
          </a:prstGeom>
          <a:noFill/>
          <a:ln>
            <a:noFill/>
          </a:ln>
        </p:spPr>
      </p:pic>
      <p:pic>
        <p:nvPicPr>
          <p:cNvPr descr="A red shirt with black background&#10;&#10;Description automatically generated" id="547" name="Google Shape;547;p28"/>
          <p:cNvPicPr preferRelativeResize="0"/>
          <p:nvPr/>
        </p:nvPicPr>
        <p:blipFill rotWithShape="1">
          <a:blip r:embed="rId6">
            <a:alphaModFix/>
          </a:blip>
          <a:srcRect b="0" l="0" r="0" t="0"/>
          <a:stretch/>
        </p:blipFill>
        <p:spPr>
          <a:xfrm>
            <a:off x="7885698" y="2696042"/>
            <a:ext cx="416427" cy="265747"/>
          </a:xfrm>
          <a:prstGeom prst="rect">
            <a:avLst/>
          </a:prstGeom>
          <a:noFill/>
          <a:ln>
            <a:noFill/>
          </a:ln>
        </p:spPr>
      </p:pic>
      <p:pic>
        <p:nvPicPr>
          <p:cNvPr descr="A red shirt with black background&#10;&#10;Description automatically generated" id="548" name="Google Shape;548;p28"/>
          <p:cNvPicPr preferRelativeResize="0"/>
          <p:nvPr/>
        </p:nvPicPr>
        <p:blipFill rotWithShape="1">
          <a:blip r:embed="rId6">
            <a:alphaModFix/>
          </a:blip>
          <a:srcRect b="0" l="0" r="0" t="0"/>
          <a:stretch/>
        </p:blipFill>
        <p:spPr>
          <a:xfrm>
            <a:off x="9793780" y="3478022"/>
            <a:ext cx="416427" cy="265747"/>
          </a:xfrm>
          <a:prstGeom prst="rect">
            <a:avLst/>
          </a:prstGeom>
          <a:noFill/>
          <a:ln>
            <a:noFill/>
          </a:ln>
        </p:spPr>
      </p:pic>
      <p:pic>
        <p:nvPicPr>
          <p:cNvPr descr="A red shirt with black background&#10;&#10;Description automatically generated" id="549" name="Google Shape;549;p28"/>
          <p:cNvPicPr preferRelativeResize="0"/>
          <p:nvPr/>
        </p:nvPicPr>
        <p:blipFill rotWithShape="1">
          <a:blip r:embed="rId6">
            <a:alphaModFix/>
          </a:blip>
          <a:srcRect b="0" l="0" r="0" t="0"/>
          <a:stretch/>
        </p:blipFill>
        <p:spPr>
          <a:xfrm>
            <a:off x="8669132" y="2696052"/>
            <a:ext cx="416427" cy="265747"/>
          </a:xfrm>
          <a:prstGeom prst="rect">
            <a:avLst/>
          </a:prstGeom>
          <a:noFill/>
          <a:ln>
            <a:noFill/>
          </a:ln>
        </p:spPr>
      </p:pic>
      <p:pic>
        <p:nvPicPr>
          <p:cNvPr descr="A yellow shirt with black background&#10;&#10;Description automatically generated" id="550" name="Google Shape;550;p28"/>
          <p:cNvPicPr preferRelativeResize="0"/>
          <p:nvPr/>
        </p:nvPicPr>
        <p:blipFill rotWithShape="1">
          <a:blip r:embed="rId7">
            <a:alphaModFix/>
          </a:blip>
          <a:srcRect b="0" l="0" r="0" t="0"/>
          <a:stretch/>
        </p:blipFill>
        <p:spPr>
          <a:xfrm>
            <a:off x="8744506" y="5867935"/>
            <a:ext cx="395610" cy="244307"/>
          </a:xfrm>
          <a:prstGeom prst="rect">
            <a:avLst/>
          </a:prstGeom>
          <a:noFill/>
          <a:ln>
            <a:noFill/>
          </a:ln>
        </p:spPr>
      </p:pic>
      <p:grpSp>
        <p:nvGrpSpPr>
          <p:cNvPr id="551" name="Google Shape;551;p28"/>
          <p:cNvGrpSpPr/>
          <p:nvPr/>
        </p:nvGrpSpPr>
        <p:grpSpPr>
          <a:xfrm>
            <a:off x="9995234" y="3967022"/>
            <a:ext cx="442385" cy="332237"/>
            <a:chOff x="2682114" y="1576807"/>
            <a:chExt cx="562759" cy="347528"/>
          </a:xfrm>
        </p:grpSpPr>
        <p:pic>
          <p:nvPicPr>
            <p:cNvPr descr="A blue shirt with black background&#10;&#10;Description automatically generated" id="552" name="Google Shape;552;p28"/>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53" name="Google Shape;553;p28"/>
            <p:cNvSpPr txBox="1"/>
            <p:nvPr/>
          </p:nvSpPr>
          <p:spPr>
            <a:xfrm>
              <a:off x="2714625" y="1617940"/>
              <a:ext cx="497700" cy="25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554" name="Google Shape;554;p28"/>
          <p:cNvGrpSpPr/>
          <p:nvPr/>
        </p:nvGrpSpPr>
        <p:grpSpPr>
          <a:xfrm>
            <a:off x="5874809" y="3967035"/>
            <a:ext cx="442385" cy="332237"/>
            <a:chOff x="2682114" y="1576807"/>
            <a:chExt cx="562759" cy="347528"/>
          </a:xfrm>
        </p:grpSpPr>
        <p:pic>
          <p:nvPicPr>
            <p:cNvPr descr="A blue shirt with black background&#10;&#10;Description automatically generated" id="555" name="Google Shape;555;p28"/>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56" name="Google Shape;556;p28"/>
            <p:cNvSpPr txBox="1"/>
            <p:nvPr/>
          </p:nvSpPr>
          <p:spPr>
            <a:xfrm>
              <a:off x="2714625" y="1617940"/>
              <a:ext cx="497700" cy="25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557" name="Google Shape;557;p28"/>
          <p:cNvGrpSpPr/>
          <p:nvPr/>
        </p:nvGrpSpPr>
        <p:grpSpPr>
          <a:xfrm>
            <a:off x="6597334" y="3992635"/>
            <a:ext cx="442385" cy="332237"/>
            <a:chOff x="2682114" y="1576807"/>
            <a:chExt cx="562759" cy="347528"/>
          </a:xfrm>
        </p:grpSpPr>
        <p:pic>
          <p:nvPicPr>
            <p:cNvPr descr="A blue shirt with black background&#10;&#10;Description automatically generated" id="558" name="Google Shape;558;p28"/>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59" name="Google Shape;559;p28"/>
            <p:cNvSpPr txBox="1"/>
            <p:nvPr/>
          </p:nvSpPr>
          <p:spPr>
            <a:xfrm>
              <a:off x="2714625" y="1617940"/>
              <a:ext cx="497700" cy="25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Defensive Set-Pieces: Corners</a:t>
            </a:r>
            <a:endParaRPr/>
          </a:p>
        </p:txBody>
      </p:sp>
      <p:sp>
        <p:nvSpPr>
          <p:cNvPr id="565" name="Google Shape;565;p29"/>
          <p:cNvSpPr txBox="1"/>
          <p:nvPr>
            <p:ph idx="1" type="body"/>
          </p:nvPr>
        </p:nvSpPr>
        <p:spPr>
          <a:xfrm>
            <a:off x="838200" y="1825625"/>
            <a:ext cx="4118100" cy="4351200"/>
          </a:xfrm>
          <a:prstGeom prst="rect">
            <a:avLst/>
          </a:prstGeom>
        </p:spPr>
        <p:txBody>
          <a:bodyPr anchorCtr="0" anchor="t" bIns="45700" lIns="91425" spcFirstLastPara="1" rIns="91425" wrap="square" tIns="45700">
            <a:normAutofit fontScale="85000" lnSpcReduction="20000"/>
          </a:bodyPr>
          <a:lstStyle/>
          <a:p>
            <a:pPr indent="-325755" lvl="0" marL="457200" rtl="0" algn="l">
              <a:spcBef>
                <a:spcPts val="1000"/>
              </a:spcBef>
              <a:spcAft>
                <a:spcPts val="0"/>
              </a:spcAft>
              <a:buSzPct val="64285"/>
              <a:buChar char="•"/>
            </a:pPr>
            <a:r>
              <a:rPr lang="en-US"/>
              <a:t>Hybrid Man - Zone system</a:t>
            </a:r>
            <a:endParaRPr/>
          </a:p>
          <a:p>
            <a:pPr indent="-325755" lvl="1" marL="914400" rtl="0" algn="l">
              <a:spcBef>
                <a:spcPts val="0"/>
              </a:spcBef>
              <a:spcAft>
                <a:spcPts val="0"/>
              </a:spcAft>
              <a:buSzPct val="75000"/>
              <a:buChar char="•"/>
            </a:pPr>
            <a:r>
              <a:rPr lang="en-US"/>
              <a:t>Zone on top of box, man mark from top of 6 to 18</a:t>
            </a:r>
            <a:endParaRPr/>
          </a:p>
          <a:p>
            <a:pPr indent="-325755" lvl="1" marL="914400" rtl="0" algn="l">
              <a:spcBef>
                <a:spcPts val="0"/>
              </a:spcBef>
              <a:spcAft>
                <a:spcPts val="0"/>
              </a:spcAft>
              <a:buSzPct val="75000"/>
              <a:buChar char="•"/>
            </a:pPr>
            <a:r>
              <a:rPr lang="en-US"/>
              <a:t>Will match however many men </a:t>
            </a:r>
            <a:r>
              <a:rPr lang="en-US"/>
              <a:t>opposition</a:t>
            </a:r>
            <a:r>
              <a:rPr lang="en-US"/>
              <a:t> put in box</a:t>
            </a:r>
            <a:endParaRPr/>
          </a:p>
          <a:p>
            <a:pPr indent="-325755" lvl="0" marL="457200" rtl="0" algn="l">
              <a:spcBef>
                <a:spcPts val="0"/>
              </a:spcBef>
              <a:spcAft>
                <a:spcPts val="0"/>
              </a:spcAft>
              <a:buSzPct val="64285"/>
              <a:buChar char="•"/>
            </a:pPr>
            <a:r>
              <a:rPr lang="en-US"/>
              <a:t>Free men on top of 6 ball side, back post</a:t>
            </a:r>
            <a:endParaRPr/>
          </a:p>
          <a:p>
            <a:pPr indent="-325755" lvl="0" marL="457200" rtl="0" algn="l">
              <a:spcBef>
                <a:spcPts val="0"/>
              </a:spcBef>
              <a:spcAft>
                <a:spcPts val="0"/>
              </a:spcAft>
              <a:buSzPct val="64285"/>
              <a:buChar char="•"/>
            </a:pPr>
            <a:r>
              <a:rPr lang="en-US"/>
              <a:t>No man on near post</a:t>
            </a:r>
            <a:endParaRPr/>
          </a:p>
          <a:p>
            <a:pPr indent="-325755" lvl="0" marL="457200" rtl="0" algn="l">
              <a:spcBef>
                <a:spcPts val="0"/>
              </a:spcBef>
              <a:spcAft>
                <a:spcPts val="0"/>
              </a:spcAft>
              <a:buSzPct val="64285"/>
              <a:buChar char="•"/>
            </a:pPr>
            <a:r>
              <a:rPr lang="en-US"/>
              <a:t>Do not organize quickly → conceded against Fire </a:t>
            </a:r>
            <a:r>
              <a:rPr lang="en-US"/>
              <a:t>because</a:t>
            </a:r>
            <a:r>
              <a:rPr lang="en-US"/>
              <a:t> they were not set up for quick corner</a:t>
            </a:r>
            <a:endParaRPr/>
          </a:p>
          <a:p>
            <a:pPr indent="-325755" lvl="0" marL="457200" rtl="0" algn="l">
              <a:spcBef>
                <a:spcPts val="0"/>
              </a:spcBef>
              <a:spcAft>
                <a:spcPts val="0"/>
              </a:spcAft>
              <a:buSzPct val="64285"/>
              <a:buChar char="•"/>
            </a:pPr>
            <a:r>
              <a:rPr lang="en-US"/>
              <a:t>Conceded another corner after missed header from front man</a:t>
            </a:r>
            <a:endParaRPr/>
          </a:p>
        </p:txBody>
      </p:sp>
      <p:pic>
        <p:nvPicPr>
          <p:cNvPr descr="A green field with white lines&#10;&#10;Description automatically generated" id="566" name="Google Shape;566;p29"/>
          <p:cNvPicPr preferRelativeResize="0"/>
          <p:nvPr>
            <p:ph idx="1" type="body"/>
          </p:nvPr>
        </p:nvPicPr>
        <p:blipFill rotWithShape="1">
          <a:blip r:embed="rId3">
            <a:alphaModFix/>
          </a:blip>
          <a:srcRect b="0" l="0" r="0" t="0"/>
          <a:stretch/>
        </p:blipFill>
        <p:spPr>
          <a:xfrm>
            <a:off x="5147418" y="1403152"/>
            <a:ext cx="7153200" cy="5432700"/>
          </a:xfrm>
          <a:prstGeom prst="rect">
            <a:avLst/>
          </a:prstGeom>
          <a:noFill/>
          <a:ln>
            <a:noFill/>
          </a:ln>
        </p:spPr>
      </p:pic>
      <p:pic>
        <p:nvPicPr>
          <p:cNvPr descr="A close up of a football ball&#10;&#10;Description automatically generated" id="567" name="Google Shape;567;p29"/>
          <p:cNvPicPr preferRelativeResize="0"/>
          <p:nvPr/>
        </p:nvPicPr>
        <p:blipFill rotWithShape="1">
          <a:blip r:embed="rId4">
            <a:alphaModFix/>
          </a:blip>
          <a:srcRect b="0" l="0" r="0" t="0"/>
          <a:stretch/>
        </p:blipFill>
        <p:spPr>
          <a:xfrm>
            <a:off x="11901330" y="5928678"/>
            <a:ext cx="247664" cy="247664"/>
          </a:xfrm>
          <a:prstGeom prst="rect">
            <a:avLst/>
          </a:prstGeom>
          <a:noFill/>
          <a:ln>
            <a:noFill/>
          </a:ln>
        </p:spPr>
      </p:pic>
      <p:pic>
        <p:nvPicPr>
          <p:cNvPr descr="A blue shirt with black background&#10;&#10;Description automatically generated" id="568" name="Google Shape;568;p29"/>
          <p:cNvPicPr preferRelativeResize="0"/>
          <p:nvPr/>
        </p:nvPicPr>
        <p:blipFill rotWithShape="1">
          <a:blip r:embed="rId5">
            <a:alphaModFix/>
          </a:blip>
          <a:srcRect b="0" l="0" r="0" t="0"/>
          <a:stretch/>
        </p:blipFill>
        <p:spPr>
          <a:xfrm>
            <a:off x="8502850" y="4217934"/>
            <a:ext cx="442384" cy="332237"/>
          </a:xfrm>
          <a:prstGeom prst="rect">
            <a:avLst/>
          </a:prstGeom>
          <a:noFill/>
          <a:ln>
            <a:noFill/>
          </a:ln>
        </p:spPr>
      </p:pic>
      <p:pic>
        <p:nvPicPr>
          <p:cNvPr descr="A blue shirt with black background&#10;&#10;Description automatically generated" id="569" name="Google Shape;569;p29"/>
          <p:cNvPicPr preferRelativeResize="0"/>
          <p:nvPr/>
        </p:nvPicPr>
        <p:blipFill rotWithShape="1">
          <a:blip r:embed="rId5">
            <a:alphaModFix/>
          </a:blip>
          <a:srcRect b="0" l="0" r="0" t="0"/>
          <a:stretch/>
        </p:blipFill>
        <p:spPr>
          <a:xfrm>
            <a:off x="9286640" y="4682153"/>
            <a:ext cx="442384" cy="332237"/>
          </a:xfrm>
          <a:prstGeom prst="rect">
            <a:avLst/>
          </a:prstGeom>
          <a:noFill/>
          <a:ln>
            <a:noFill/>
          </a:ln>
        </p:spPr>
      </p:pic>
      <p:pic>
        <p:nvPicPr>
          <p:cNvPr descr="A blue shirt with black background&#10;&#10;Description automatically generated" id="570" name="Google Shape;570;p29"/>
          <p:cNvPicPr preferRelativeResize="0"/>
          <p:nvPr/>
        </p:nvPicPr>
        <p:blipFill rotWithShape="1">
          <a:blip r:embed="rId5">
            <a:alphaModFix/>
          </a:blip>
          <a:srcRect b="0" l="0" r="0" t="0"/>
          <a:stretch/>
        </p:blipFill>
        <p:spPr>
          <a:xfrm>
            <a:off x="10665786" y="4682160"/>
            <a:ext cx="442376" cy="332231"/>
          </a:xfrm>
          <a:prstGeom prst="rect">
            <a:avLst/>
          </a:prstGeom>
          <a:noFill/>
          <a:ln>
            <a:noFill/>
          </a:ln>
        </p:spPr>
      </p:pic>
      <p:grpSp>
        <p:nvGrpSpPr>
          <p:cNvPr id="571" name="Google Shape;571;p29"/>
          <p:cNvGrpSpPr/>
          <p:nvPr/>
        </p:nvGrpSpPr>
        <p:grpSpPr>
          <a:xfrm>
            <a:off x="7741951" y="6044612"/>
            <a:ext cx="442385" cy="332237"/>
            <a:chOff x="2682114" y="1576807"/>
            <a:chExt cx="562759" cy="347528"/>
          </a:xfrm>
        </p:grpSpPr>
        <p:pic>
          <p:nvPicPr>
            <p:cNvPr descr="A blue shirt with black background&#10;&#10;Description automatically generated" id="572" name="Google Shape;572;p29"/>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73" name="Google Shape;573;p29"/>
            <p:cNvSpPr txBox="1"/>
            <p:nvPr/>
          </p:nvSpPr>
          <p:spPr>
            <a:xfrm>
              <a:off x="2714625" y="1617940"/>
              <a:ext cx="497700" cy="25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574" name="Google Shape;574;p29"/>
          <p:cNvGrpSpPr/>
          <p:nvPr/>
        </p:nvGrpSpPr>
        <p:grpSpPr>
          <a:xfrm>
            <a:off x="7793168" y="5416922"/>
            <a:ext cx="442385" cy="332237"/>
            <a:chOff x="2682114" y="1576807"/>
            <a:chExt cx="562759" cy="347528"/>
          </a:xfrm>
        </p:grpSpPr>
        <p:pic>
          <p:nvPicPr>
            <p:cNvPr descr="A blue shirt with black background&#10;&#10;Description automatically generated" id="575" name="Google Shape;575;p29"/>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76" name="Google Shape;576;p29"/>
            <p:cNvSpPr txBox="1"/>
            <p:nvPr/>
          </p:nvSpPr>
          <p:spPr>
            <a:xfrm>
              <a:off x="2714625" y="1617940"/>
              <a:ext cx="497700" cy="25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grpSp>
        <p:nvGrpSpPr>
          <p:cNvPr id="577" name="Google Shape;577;p29"/>
          <p:cNvGrpSpPr/>
          <p:nvPr/>
        </p:nvGrpSpPr>
        <p:grpSpPr>
          <a:xfrm>
            <a:off x="9286651" y="5389879"/>
            <a:ext cx="442385" cy="332237"/>
            <a:chOff x="2682114" y="1576807"/>
            <a:chExt cx="562759" cy="347528"/>
          </a:xfrm>
        </p:grpSpPr>
        <p:pic>
          <p:nvPicPr>
            <p:cNvPr descr="A blue shirt with black background&#10;&#10;Description automatically generated" id="578" name="Google Shape;578;p29"/>
            <p:cNvPicPr preferRelativeResize="0"/>
            <p:nvPr/>
          </p:nvPicPr>
          <p:blipFill rotWithShape="1">
            <a:blip r:embed="rId5">
              <a:alphaModFix/>
            </a:blip>
            <a:srcRect b="0" l="0" r="0" t="0"/>
            <a:stretch/>
          </p:blipFill>
          <p:spPr>
            <a:xfrm>
              <a:off x="2682114" y="1576807"/>
              <a:ext cx="562759" cy="347528"/>
            </a:xfrm>
            <a:prstGeom prst="rect">
              <a:avLst/>
            </a:prstGeom>
            <a:noFill/>
            <a:ln>
              <a:noFill/>
            </a:ln>
          </p:spPr>
        </p:pic>
        <p:sp>
          <p:nvSpPr>
            <p:cNvPr id="579" name="Google Shape;579;p29"/>
            <p:cNvSpPr txBox="1"/>
            <p:nvPr/>
          </p:nvSpPr>
          <p:spPr>
            <a:xfrm>
              <a:off x="2714625" y="1617940"/>
              <a:ext cx="497700" cy="25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pic>
        <p:nvPicPr>
          <p:cNvPr descr="A blue shirt with black background&#10;&#10;Description automatically generated" id="580" name="Google Shape;580;p29"/>
          <p:cNvPicPr preferRelativeResize="0"/>
          <p:nvPr/>
        </p:nvPicPr>
        <p:blipFill rotWithShape="1">
          <a:blip r:embed="rId5">
            <a:alphaModFix/>
          </a:blip>
          <a:srcRect b="0" l="0" r="0" t="0"/>
          <a:stretch/>
        </p:blipFill>
        <p:spPr>
          <a:xfrm>
            <a:off x="10929691" y="5715908"/>
            <a:ext cx="442376" cy="332231"/>
          </a:xfrm>
          <a:prstGeom prst="rect">
            <a:avLst/>
          </a:prstGeom>
          <a:noFill/>
          <a:ln>
            <a:noFill/>
          </a:ln>
        </p:spPr>
      </p:pic>
      <p:pic>
        <p:nvPicPr>
          <p:cNvPr descr="A blue shirt with black background&#10;&#10;Description automatically generated" id="581" name="Google Shape;581;p29"/>
          <p:cNvPicPr preferRelativeResize="0"/>
          <p:nvPr/>
        </p:nvPicPr>
        <p:blipFill rotWithShape="1">
          <a:blip r:embed="rId5">
            <a:alphaModFix/>
          </a:blip>
          <a:srcRect b="0" l="0" r="0" t="0"/>
          <a:stretch/>
        </p:blipFill>
        <p:spPr>
          <a:xfrm>
            <a:off x="8235562" y="5416917"/>
            <a:ext cx="442376" cy="332231"/>
          </a:xfrm>
          <a:prstGeom prst="rect">
            <a:avLst/>
          </a:prstGeom>
          <a:noFill/>
          <a:ln>
            <a:noFill/>
          </a:ln>
        </p:spPr>
      </p:pic>
      <p:pic>
        <p:nvPicPr>
          <p:cNvPr descr="A red shirt with black background&#10;&#10;Description automatically generated" id="582" name="Google Shape;582;p29"/>
          <p:cNvPicPr preferRelativeResize="0"/>
          <p:nvPr/>
        </p:nvPicPr>
        <p:blipFill rotWithShape="1">
          <a:blip r:embed="rId6">
            <a:alphaModFix/>
          </a:blip>
          <a:srcRect b="0" l="0" r="0" t="0"/>
          <a:stretch/>
        </p:blipFill>
        <p:spPr>
          <a:xfrm>
            <a:off x="8184326" y="4850676"/>
            <a:ext cx="416427" cy="265747"/>
          </a:xfrm>
          <a:prstGeom prst="rect">
            <a:avLst/>
          </a:prstGeom>
          <a:noFill/>
          <a:ln>
            <a:noFill/>
          </a:ln>
        </p:spPr>
      </p:pic>
      <p:pic>
        <p:nvPicPr>
          <p:cNvPr descr="A red shirt with black background&#10;&#10;Description automatically generated" id="583" name="Google Shape;583;p29"/>
          <p:cNvPicPr preferRelativeResize="0"/>
          <p:nvPr/>
        </p:nvPicPr>
        <p:blipFill rotWithShape="1">
          <a:blip r:embed="rId6">
            <a:alphaModFix/>
          </a:blip>
          <a:srcRect b="0" l="0" r="0" t="0"/>
          <a:stretch/>
        </p:blipFill>
        <p:spPr>
          <a:xfrm>
            <a:off x="11816952" y="6176818"/>
            <a:ext cx="416427" cy="265747"/>
          </a:xfrm>
          <a:prstGeom prst="rect">
            <a:avLst/>
          </a:prstGeom>
          <a:noFill/>
          <a:ln>
            <a:noFill/>
          </a:ln>
        </p:spPr>
      </p:pic>
      <p:pic>
        <p:nvPicPr>
          <p:cNvPr descr="A red shirt with black background&#10;&#10;Description automatically generated" id="584" name="Google Shape;584;p29"/>
          <p:cNvPicPr preferRelativeResize="0"/>
          <p:nvPr/>
        </p:nvPicPr>
        <p:blipFill rotWithShape="1">
          <a:blip r:embed="rId6">
            <a:alphaModFix/>
          </a:blip>
          <a:srcRect b="0" l="0" r="0" t="0"/>
          <a:stretch/>
        </p:blipFill>
        <p:spPr>
          <a:xfrm>
            <a:off x="11484896" y="4715412"/>
            <a:ext cx="416427" cy="265747"/>
          </a:xfrm>
          <a:prstGeom prst="rect">
            <a:avLst/>
          </a:prstGeom>
          <a:noFill/>
          <a:ln>
            <a:noFill/>
          </a:ln>
        </p:spPr>
      </p:pic>
      <p:pic>
        <p:nvPicPr>
          <p:cNvPr descr="A red shirt with black background&#10;&#10;Description automatically generated" id="585" name="Google Shape;585;p29"/>
          <p:cNvPicPr preferRelativeResize="0"/>
          <p:nvPr/>
        </p:nvPicPr>
        <p:blipFill rotWithShape="1">
          <a:blip r:embed="rId6">
            <a:alphaModFix/>
          </a:blip>
          <a:srcRect b="0" l="0" r="0" t="0"/>
          <a:stretch/>
        </p:blipFill>
        <p:spPr>
          <a:xfrm>
            <a:off x="7806142" y="4801665"/>
            <a:ext cx="416427" cy="265747"/>
          </a:xfrm>
          <a:prstGeom prst="rect">
            <a:avLst/>
          </a:prstGeom>
          <a:noFill/>
          <a:ln>
            <a:noFill/>
          </a:ln>
        </p:spPr>
      </p:pic>
      <p:pic>
        <p:nvPicPr>
          <p:cNvPr descr="A red shirt with black background&#10;&#10;Description automatically generated" id="586" name="Google Shape;586;p29"/>
          <p:cNvPicPr preferRelativeResize="0"/>
          <p:nvPr/>
        </p:nvPicPr>
        <p:blipFill rotWithShape="1">
          <a:blip r:embed="rId6">
            <a:alphaModFix/>
          </a:blip>
          <a:srcRect b="0" l="0" r="0" t="0"/>
          <a:stretch/>
        </p:blipFill>
        <p:spPr>
          <a:xfrm>
            <a:off x="8515814" y="5423123"/>
            <a:ext cx="416427" cy="265747"/>
          </a:xfrm>
          <a:prstGeom prst="rect">
            <a:avLst/>
          </a:prstGeom>
          <a:noFill/>
          <a:ln>
            <a:noFill/>
          </a:ln>
        </p:spPr>
      </p:pic>
      <p:pic>
        <p:nvPicPr>
          <p:cNvPr descr="A red shirt with black background&#10;&#10;Description automatically generated" id="587" name="Google Shape;587;p29"/>
          <p:cNvPicPr preferRelativeResize="0"/>
          <p:nvPr/>
        </p:nvPicPr>
        <p:blipFill rotWithShape="1">
          <a:blip r:embed="rId6">
            <a:alphaModFix/>
          </a:blip>
          <a:srcRect b="0" l="0" r="0" t="0"/>
          <a:stretch/>
        </p:blipFill>
        <p:spPr>
          <a:xfrm>
            <a:off x="11353810" y="5749149"/>
            <a:ext cx="416427" cy="265747"/>
          </a:xfrm>
          <a:prstGeom prst="rect">
            <a:avLst/>
          </a:prstGeom>
          <a:noFill/>
          <a:ln>
            <a:noFill/>
          </a:ln>
        </p:spPr>
      </p:pic>
      <p:pic>
        <p:nvPicPr>
          <p:cNvPr descr="A red shirt with black background&#10;&#10;Description automatically generated" id="588" name="Google Shape;588;p29"/>
          <p:cNvPicPr preferRelativeResize="0"/>
          <p:nvPr/>
        </p:nvPicPr>
        <p:blipFill rotWithShape="1">
          <a:blip r:embed="rId6">
            <a:alphaModFix/>
          </a:blip>
          <a:srcRect b="0" l="0" r="0" t="0"/>
          <a:stretch/>
        </p:blipFill>
        <p:spPr>
          <a:xfrm>
            <a:off x="7943371" y="5423135"/>
            <a:ext cx="416427" cy="265747"/>
          </a:xfrm>
          <a:prstGeom prst="rect">
            <a:avLst/>
          </a:prstGeom>
          <a:noFill/>
          <a:ln>
            <a:noFill/>
          </a:ln>
        </p:spPr>
      </p:pic>
      <p:pic>
        <p:nvPicPr>
          <p:cNvPr descr="A yellow shirt with black background&#10;&#10;Description automatically generated" id="589" name="Google Shape;589;p29"/>
          <p:cNvPicPr preferRelativeResize="0"/>
          <p:nvPr/>
        </p:nvPicPr>
        <p:blipFill rotWithShape="1">
          <a:blip r:embed="rId7">
            <a:alphaModFix/>
          </a:blip>
          <a:srcRect b="0" l="0" r="0" t="0"/>
          <a:stretch/>
        </p:blipFill>
        <p:spPr>
          <a:xfrm>
            <a:off x="8381381" y="5932035"/>
            <a:ext cx="395610" cy="244307"/>
          </a:xfrm>
          <a:prstGeom prst="rect">
            <a:avLst/>
          </a:prstGeom>
          <a:noFill/>
          <a:ln>
            <a:noFill/>
          </a:ln>
        </p:spPr>
      </p:pic>
      <p:pic>
        <p:nvPicPr>
          <p:cNvPr descr="A blue shirt with black background&#10;&#10;Description automatically generated" id="590" name="Google Shape;590;p29"/>
          <p:cNvPicPr preferRelativeResize="0"/>
          <p:nvPr/>
        </p:nvPicPr>
        <p:blipFill rotWithShape="1">
          <a:blip r:embed="rId5">
            <a:alphaModFix/>
          </a:blip>
          <a:srcRect b="0" l="0" r="0" t="0"/>
          <a:stretch/>
        </p:blipFill>
        <p:spPr>
          <a:xfrm>
            <a:off x="7930400" y="4981159"/>
            <a:ext cx="442384" cy="332237"/>
          </a:xfrm>
          <a:prstGeom prst="rect">
            <a:avLst/>
          </a:prstGeom>
          <a:noFill/>
          <a:ln>
            <a:noFill/>
          </a:ln>
        </p:spPr>
      </p:pic>
      <p:pic>
        <p:nvPicPr>
          <p:cNvPr descr="A blue shirt with black background&#10;&#10;Description automatically generated" id="591" name="Google Shape;591;p29"/>
          <p:cNvPicPr preferRelativeResize="0"/>
          <p:nvPr/>
        </p:nvPicPr>
        <p:blipFill rotWithShape="1">
          <a:blip r:embed="rId5">
            <a:alphaModFix/>
          </a:blip>
          <a:srcRect b="0" l="0" r="0" t="0"/>
          <a:stretch/>
        </p:blipFill>
        <p:spPr>
          <a:xfrm>
            <a:off x="7589875" y="4817434"/>
            <a:ext cx="442384" cy="3322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Individuals: Defenders</a:t>
            </a:r>
            <a:endParaRPr/>
          </a:p>
        </p:txBody>
      </p:sp>
      <p:sp>
        <p:nvSpPr>
          <p:cNvPr id="597" name="Google Shape;597;p30"/>
          <p:cNvSpPr txBox="1"/>
          <p:nvPr>
            <p:ph idx="1" type="body"/>
          </p:nvPr>
        </p:nvSpPr>
        <p:spPr>
          <a:xfrm>
            <a:off x="213300" y="1253400"/>
            <a:ext cx="2446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600"/>
              <a:t>Fabinho: Left back #33</a:t>
            </a:r>
            <a:endParaRPr sz="1600"/>
          </a:p>
          <a:p>
            <a:pPr indent="-330200" lvl="0" marL="457200" rtl="0" algn="l">
              <a:spcBef>
                <a:spcPts val="1000"/>
              </a:spcBef>
              <a:spcAft>
                <a:spcPts val="0"/>
              </a:spcAft>
              <a:buSzPts val="1600"/>
              <a:buChar char="•"/>
            </a:pPr>
            <a:r>
              <a:rPr lang="en-US" sz="1600"/>
              <a:t>Generally stays back, behind winger in </a:t>
            </a:r>
            <a:r>
              <a:rPr lang="en-US" sz="1600"/>
              <a:t>support</a:t>
            </a:r>
            <a:endParaRPr sz="1600"/>
          </a:p>
          <a:p>
            <a:pPr indent="-330200" lvl="0" marL="457200" rtl="0" algn="l">
              <a:spcBef>
                <a:spcPts val="0"/>
              </a:spcBef>
              <a:spcAft>
                <a:spcPts val="0"/>
              </a:spcAft>
              <a:buSzPts val="1600"/>
              <a:buChar char="•"/>
            </a:pPr>
            <a:r>
              <a:rPr lang="en-US" sz="1600"/>
              <a:t>Best Union defender with ball at feet, combination play</a:t>
            </a:r>
            <a:endParaRPr sz="1600"/>
          </a:p>
        </p:txBody>
      </p:sp>
      <p:sp>
        <p:nvSpPr>
          <p:cNvPr id="598" name="Google Shape;598;p30"/>
          <p:cNvSpPr txBox="1"/>
          <p:nvPr/>
        </p:nvSpPr>
        <p:spPr>
          <a:xfrm>
            <a:off x="9517875" y="1322275"/>
            <a:ext cx="26742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rPr>
              <a:t>Keegan Rosenberry: Right Back # 12</a:t>
            </a:r>
            <a:endParaRPr sz="1600">
              <a:solidFill>
                <a:schemeClr val="lt1"/>
              </a:solidFill>
            </a:endParaRPr>
          </a:p>
          <a:p>
            <a:pPr indent="-330200" lvl="0" marL="457200" rtl="0" algn="l">
              <a:spcBef>
                <a:spcPts val="0"/>
              </a:spcBef>
              <a:spcAft>
                <a:spcPts val="0"/>
              </a:spcAft>
              <a:buClr>
                <a:schemeClr val="lt1"/>
              </a:buClr>
              <a:buSzPts val="1600"/>
              <a:buChar char="●"/>
            </a:pPr>
            <a:r>
              <a:rPr lang="en-US" sz="1600">
                <a:solidFill>
                  <a:schemeClr val="lt1"/>
                </a:solidFill>
              </a:rPr>
              <a:t>Solid defensively, plays close to center back</a:t>
            </a:r>
            <a:endParaRPr sz="1600">
              <a:solidFill>
                <a:schemeClr val="lt1"/>
              </a:solidFill>
            </a:endParaRPr>
          </a:p>
          <a:p>
            <a:pPr indent="-330200" lvl="0" marL="457200" rtl="0" algn="l">
              <a:spcBef>
                <a:spcPts val="0"/>
              </a:spcBef>
              <a:spcAft>
                <a:spcPts val="0"/>
              </a:spcAft>
              <a:buClr>
                <a:schemeClr val="lt1"/>
              </a:buClr>
              <a:buSzPts val="1600"/>
              <a:buChar char="●"/>
            </a:pPr>
            <a:r>
              <a:rPr lang="en-US" sz="1600">
                <a:solidFill>
                  <a:schemeClr val="lt1"/>
                </a:solidFill>
              </a:rPr>
              <a:t>Not great passer, most passes to player next to him</a:t>
            </a:r>
            <a:endParaRPr sz="1600">
              <a:solidFill>
                <a:schemeClr val="lt1"/>
              </a:solidFill>
            </a:endParaRPr>
          </a:p>
          <a:p>
            <a:pPr indent="-330200" lvl="0" marL="457200" rtl="0" algn="l">
              <a:spcBef>
                <a:spcPts val="0"/>
              </a:spcBef>
              <a:spcAft>
                <a:spcPts val="0"/>
              </a:spcAft>
              <a:buClr>
                <a:schemeClr val="lt1"/>
              </a:buClr>
              <a:buSzPts val="1600"/>
              <a:buChar char="●"/>
            </a:pPr>
            <a:r>
              <a:rPr lang="en-US" sz="1600">
                <a:solidFill>
                  <a:schemeClr val="lt1"/>
                </a:solidFill>
              </a:rPr>
              <a:t>Receives a lot of passes on sideline → put under pressure</a:t>
            </a:r>
            <a:endParaRPr sz="1600">
              <a:solidFill>
                <a:schemeClr val="lt1"/>
              </a:solidFill>
            </a:endParaRPr>
          </a:p>
          <a:p>
            <a:pPr indent="-330200" lvl="0" marL="457200" rtl="0" algn="l">
              <a:spcBef>
                <a:spcPts val="0"/>
              </a:spcBef>
              <a:spcAft>
                <a:spcPts val="0"/>
              </a:spcAft>
              <a:buClr>
                <a:schemeClr val="lt1"/>
              </a:buClr>
              <a:buSzPts val="1600"/>
              <a:buChar char="●"/>
            </a:pPr>
            <a:r>
              <a:rPr lang="en-US" sz="1600">
                <a:solidFill>
                  <a:schemeClr val="lt1"/>
                </a:solidFill>
              </a:rPr>
              <a:t>Likes to overlap, play low crosses</a:t>
            </a:r>
            <a:endParaRPr sz="1600">
              <a:solidFill>
                <a:schemeClr val="lt1"/>
              </a:solidFill>
            </a:endParaRPr>
          </a:p>
        </p:txBody>
      </p:sp>
      <p:sp>
        <p:nvSpPr>
          <p:cNvPr id="599" name="Google Shape;599;p30"/>
          <p:cNvSpPr txBox="1"/>
          <p:nvPr>
            <p:ph idx="1" type="body"/>
          </p:nvPr>
        </p:nvSpPr>
        <p:spPr>
          <a:xfrm>
            <a:off x="2788050" y="2383575"/>
            <a:ext cx="20910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600"/>
              <a:t>Joshua Yaro</a:t>
            </a:r>
            <a:r>
              <a:rPr lang="en-US" sz="1600"/>
              <a:t>: Center back #15</a:t>
            </a:r>
            <a:endParaRPr sz="1600"/>
          </a:p>
          <a:p>
            <a:pPr indent="-330200" lvl="0" marL="457200" rtl="0" algn="l">
              <a:spcBef>
                <a:spcPts val="1000"/>
              </a:spcBef>
              <a:spcAft>
                <a:spcPts val="0"/>
              </a:spcAft>
              <a:buSzPts val="1600"/>
              <a:buChar char="•"/>
            </a:pPr>
            <a:r>
              <a:rPr lang="en-US" sz="1600"/>
              <a:t>Old fashioned: tall, strong, not agile, not good with ball</a:t>
            </a:r>
            <a:endParaRPr sz="1600"/>
          </a:p>
          <a:p>
            <a:pPr indent="-330200" lvl="0" marL="457200" rtl="0" algn="l">
              <a:spcBef>
                <a:spcPts val="0"/>
              </a:spcBef>
              <a:spcAft>
                <a:spcPts val="0"/>
              </a:spcAft>
              <a:buSzPts val="1600"/>
              <a:buChar char="•"/>
            </a:pPr>
            <a:r>
              <a:rPr lang="en-US" sz="1600"/>
              <a:t>Put under pressure, attack off dribble</a:t>
            </a:r>
            <a:endParaRPr sz="1600"/>
          </a:p>
          <a:p>
            <a:pPr indent="-330200" lvl="0" marL="457200" rtl="0" algn="l">
              <a:spcBef>
                <a:spcPts val="0"/>
              </a:spcBef>
              <a:spcAft>
                <a:spcPts val="0"/>
              </a:spcAft>
              <a:buSzPts val="1600"/>
              <a:buChar char="•"/>
            </a:pPr>
            <a:r>
              <a:rPr lang="en-US" sz="1600"/>
              <a:t>Good pace</a:t>
            </a:r>
            <a:endParaRPr sz="1600"/>
          </a:p>
        </p:txBody>
      </p:sp>
      <p:sp>
        <p:nvSpPr>
          <p:cNvPr id="600" name="Google Shape;600;p30"/>
          <p:cNvSpPr txBox="1"/>
          <p:nvPr>
            <p:ph idx="1" type="body"/>
          </p:nvPr>
        </p:nvSpPr>
        <p:spPr>
          <a:xfrm>
            <a:off x="4879150" y="2383575"/>
            <a:ext cx="1922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600"/>
              <a:t>Ken Tribbett</a:t>
            </a:r>
            <a:r>
              <a:rPr lang="en-US" sz="1600"/>
              <a:t>: Center back #4</a:t>
            </a:r>
            <a:endParaRPr sz="1600"/>
          </a:p>
          <a:p>
            <a:pPr indent="-330200" lvl="0" marL="457200" rtl="0" algn="l">
              <a:spcBef>
                <a:spcPts val="1000"/>
              </a:spcBef>
              <a:spcAft>
                <a:spcPts val="0"/>
              </a:spcAft>
              <a:buSzPts val="1600"/>
              <a:buChar char="•"/>
            </a:pPr>
            <a:r>
              <a:rPr lang="en-US" sz="1600"/>
              <a:t>Good cover for outside back</a:t>
            </a:r>
            <a:endParaRPr sz="1600"/>
          </a:p>
          <a:p>
            <a:pPr indent="-330200" lvl="0" marL="457200" rtl="0" algn="l">
              <a:spcBef>
                <a:spcPts val="0"/>
              </a:spcBef>
              <a:spcAft>
                <a:spcPts val="0"/>
              </a:spcAft>
              <a:buSzPts val="1600"/>
              <a:buChar char="•"/>
            </a:pPr>
            <a:r>
              <a:rPr lang="en-US" sz="1600"/>
              <a:t>Will overcommit to challenges</a:t>
            </a:r>
            <a:endParaRPr sz="1600"/>
          </a:p>
          <a:p>
            <a:pPr indent="-330200" lvl="0" marL="457200" rtl="0" algn="l">
              <a:spcBef>
                <a:spcPts val="0"/>
              </a:spcBef>
              <a:spcAft>
                <a:spcPts val="0"/>
              </a:spcAft>
              <a:buSzPts val="1600"/>
              <a:buChar char="•"/>
            </a:pPr>
            <a:r>
              <a:rPr lang="en-US" sz="1600"/>
              <a:t>Not a strong passer</a:t>
            </a:r>
            <a:endParaRPr sz="1600"/>
          </a:p>
        </p:txBody>
      </p:sp>
      <p:sp>
        <p:nvSpPr>
          <p:cNvPr id="601" name="Google Shape;601;p30"/>
          <p:cNvSpPr txBox="1"/>
          <p:nvPr>
            <p:ph idx="1" type="body"/>
          </p:nvPr>
        </p:nvSpPr>
        <p:spPr>
          <a:xfrm>
            <a:off x="7226525" y="2383575"/>
            <a:ext cx="2139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600"/>
              <a:t>Richie Marquez</a:t>
            </a:r>
            <a:r>
              <a:rPr lang="en-US" sz="1600"/>
              <a:t>: Center back #16</a:t>
            </a:r>
            <a:endParaRPr sz="1600"/>
          </a:p>
          <a:p>
            <a:pPr indent="-330200" lvl="0" marL="457200" rtl="0" algn="l">
              <a:spcBef>
                <a:spcPts val="1000"/>
              </a:spcBef>
              <a:spcAft>
                <a:spcPts val="0"/>
              </a:spcAft>
              <a:buSzPts val="1600"/>
              <a:buChar char="•"/>
            </a:pPr>
            <a:r>
              <a:rPr lang="en-US" sz="1600"/>
              <a:t>Strong defensively, but will overcommit when covering</a:t>
            </a:r>
            <a:endParaRPr sz="1600"/>
          </a:p>
          <a:p>
            <a:pPr indent="-330200" lvl="0" marL="457200" rtl="0" algn="l">
              <a:spcBef>
                <a:spcPts val="0"/>
              </a:spcBef>
              <a:spcAft>
                <a:spcPts val="0"/>
              </a:spcAft>
              <a:buSzPts val="1600"/>
              <a:buChar char="•"/>
            </a:pPr>
            <a:r>
              <a:rPr lang="en-US" sz="1600"/>
              <a:t>Not great with ball</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t>Individuals: </a:t>
            </a:r>
            <a:r>
              <a:rPr lang="en-US"/>
              <a:t>Midfield</a:t>
            </a:r>
            <a:endParaRPr/>
          </a:p>
        </p:txBody>
      </p:sp>
      <p:sp>
        <p:nvSpPr>
          <p:cNvPr id="607" name="Google Shape;607;p31"/>
          <p:cNvSpPr txBox="1"/>
          <p:nvPr>
            <p:ph idx="1" type="body"/>
          </p:nvPr>
        </p:nvSpPr>
        <p:spPr>
          <a:xfrm>
            <a:off x="4379350" y="1601300"/>
            <a:ext cx="3696300" cy="46467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lt1"/>
              </a:buClr>
              <a:buSzPts val="2800"/>
              <a:buNone/>
            </a:pPr>
            <a:r>
              <a:rPr lang="en-US" sz="2000"/>
              <a:t>Roland Alberg: Attacking Midfielder #6</a:t>
            </a:r>
            <a:endParaRPr sz="2000"/>
          </a:p>
          <a:p>
            <a:pPr indent="-355600" lvl="0" marL="457200" rtl="0" algn="l">
              <a:lnSpc>
                <a:spcPct val="90000"/>
              </a:lnSpc>
              <a:spcBef>
                <a:spcPts val="0"/>
              </a:spcBef>
              <a:spcAft>
                <a:spcPts val="0"/>
              </a:spcAft>
              <a:buSzPts val="2000"/>
              <a:buChar char="•"/>
            </a:pPr>
            <a:r>
              <a:rPr lang="en-US" sz="2000"/>
              <a:t>Low effort, lower touch player → plays quick passes and drifts around field</a:t>
            </a:r>
            <a:endParaRPr sz="2000"/>
          </a:p>
          <a:p>
            <a:pPr indent="-355600" lvl="0" marL="457200" rtl="0" algn="l">
              <a:lnSpc>
                <a:spcPct val="90000"/>
              </a:lnSpc>
              <a:spcBef>
                <a:spcPts val="0"/>
              </a:spcBef>
              <a:spcAft>
                <a:spcPts val="0"/>
              </a:spcAft>
              <a:buSzPts val="2000"/>
              <a:buChar char="•"/>
            </a:pPr>
            <a:r>
              <a:rPr lang="en-US" sz="2000"/>
              <a:t>Looks to fill gaps of space left by teammates, often away from the ball side</a:t>
            </a:r>
            <a:endParaRPr sz="2000"/>
          </a:p>
          <a:p>
            <a:pPr indent="-355600" lvl="0" marL="457200" rtl="0" algn="l">
              <a:lnSpc>
                <a:spcPct val="90000"/>
              </a:lnSpc>
              <a:spcBef>
                <a:spcPts val="0"/>
              </a:spcBef>
              <a:spcAft>
                <a:spcPts val="0"/>
              </a:spcAft>
              <a:buSzPts val="2000"/>
              <a:buChar char="•"/>
            </a:pPr>
            <a:r>
              <a:rPr lang="en-US" sz="2000"/>
              <a:t>Late runs into the box for low crosses → target of a lot of wide crosses</a:t>
            </a:r>
            <a:endParaRPr sz="2000"/>
          </a:p>
          <a:p>
            <a:pPr indent="-355600" lvl="0" marL="457200" rtl="0" algn="l">
              <a:lnSpc>
                <a:spcPct val="90000"/>
              </a:lnSpc>
              <a:spcBef>
                <a:spcPts val="0"/>
              </a:spcBef>
              <a:spcAft>
                <a:spcPts val="0"/>
              </a:spcAft>
              <a:buSzPts val="2000"/>
              <a:buChar char="•"/>
            </a:pPr>
            <a:r>
              <a:rPr lang="en-US" sz="2000"/>
              <a:t>Ball finds him because he picks up good spaces</a:t>
            </a:r>
            <a:endParaRPr sz="2000"/>
          </a:p>
          <a:p>
            <a:pPr indent="0" lvl="0" marL="0" rtl="0" algn="l">
              <a:lnSpc>
                <a:spcPct val="90000"/>
              </a:lnSpc>
              <a:spcBef>
                <a:spcPts val="0"/>
              </a:spcBef>
              <a:spcAft>
                <a:spcPts val="0"/>
              </a:spcAft>
              <a:buNone/>
            </a:pPr>
            <a:r>
              <a:t/>
            </a:r>
            <a:endParaRPr sz="2000"/>
          </a:p>
        </p:txBody>
      </p:sp>
      <p:sp>
        <p:nvSpPr>
          <p:cNvPr id="608" name="Google Shape;608;p31"/>
          <p:cNvSpPr txBox="1"/>
          <p:nvPr/>
        </p:nvSpPr>
        <p:spPr>
          <a:xfrm>
            <a:off x="950375" y="2338375"/>
            <a:ext cx="3124500" cy="4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rPr>
              <a:t>Tranquillo </a:t>
            </a:r>
            <a:r>
              <a:rPr lang="en-US" sz="2000">
                <a:solidFill>
                  <a:schemeClr val="lt1"/>
                </a:solidFill>
              </a:rPr>
              <a:t>Barnetta: Central Midfielder #10</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High effort player → travels all across pitch making up for lack of effort from #6</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Can be pulled out of position defensively by switches of play</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Often on the right offensively → combines well with #25</a:t>
            </a:r>
            <a:endParaRPr sz="2000">
              <a:solidFill>
                <a:schemeClr val="lt1"/>
              </a:solidFill>
            </a:endParaRPr>
          </a:p>
        </p:txBody>
      </p:sp>
      <p:sp>
        <p:nvSpPr>
          <p:cNvPr id="609" name="Google Shape;609;p31"/>
          <p:cNvSpPr txBox="1"/>
          <p:nvPr>
            <p:ph idx="1" type="body"/>
          </p:nvPr>
        </p:nvSpPr>
        <p:spPr>
          <a:xfrm>
            <a:off x="8217125" y="2050075"/>
            <a:ext cx="3696300" cy="46467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lt1"/>
              </a:buClr>
              <a:buSzPts val="2800"/>
              <a:buNone/>
            </a:pPr>
            <a:r>
              <a:rPr lang="en-US" sz="2000"/>
              <a:t>Brian Carroll</a:t>
            </a:r>
            <a:r>
              <a:rPr lang="en-US" sz="2000"/>
              <a:t>: Defensive Midfielder #7</a:t>
            </a:r>
            <a:endParaRPr sz="2000"/>
          </a:p>
          <a:p>
            <a:pPr indent="-355600" lvl="0" marL="457200" rtl="0" algn="l">
              <a:lnSpc>
                <a:spcPct val="90000"/>
              </a:lnSpc>
              <a:spcBef>
                <a:spcPts val="0"/>
              </a:spcBef>
              <a:spcAft>
                <a:spcPts val="0"/>
              </a:spcAft>
              <a:buSzPts val="2000"/>
              <a:buChar char="•"/>
            </a:pPr>
            <a:r>
              <a:rPr lang="en-US" sz="2000"/>
              <a:t>Plays just in front of center backs</a:t>
            </a:r>
            <a:endParaRPr sz="2000"/>
          </a:p>
          <a:p>
            <a:pPr indent="-355600" lvl="0" marL="457200" rtl="0" algn="l">
              <a:lnSpc>
                <a:spcPct val="90000"/>
              </a:lnSpc>
              <a:spcBef>
                <a:spcPts val="0"/>
              </a:spcBef>
              <a:spcAft>
                <a:spcPts val="0"/>
              </a:spcAft>
              <a:buSzPts val="2000"/>
              <a:buChar char="•"/>
            </a:pPr>
            <a:r>
              <a:rPr lang="en-US" sz="2000"/>
              <a:t>Comfortable on the turn, </a:t>
            </a:r>
            <a:r>
              <a:rPr lang="en-US" sz="2000"/>
              <a:t>facilitating</a:t>
            </a:r>
            <a:r>
              <a:rPr lang="en-US" sz="2000"/>
              <a:t> play from deep</a:t>
            </a:r>
            <a:endParaRPr sz="2000"/>
          </a:p>
          <a:p>
            <a:pPr indent="-355600" lvl="0" marL="457200" rtl="0" algn="l">
              <a:lnSpc>
                <a:spcPct val="90000"/>
              </a:lnSpc>
              <a:spcBef>
                <a:spcPts val="0"/>
              </a:spcBef>
              <a:spcAft>
                <a:spcPts val="0"/>
              </a:spcAft>
              <a:buSzPts val="2000"/>
              <a:buChar char="•"/>
            </a:pPr>
            <a:r>
              <a:rPr lang="en-US" sz="2000"/>
              <a:t>Good defensive </a:t>
            </a:r>
            <a:r>
              <a:rPr lang="en-US" sz="2000"/>
              <a:t>effort, but often goes too wide, leaving space in the middle of the field</a:t>
            </a:r>
            <a:endParaRPr sz="2000"/>
          </a:p>
          <a:p>
            <a:pPr indent="-355600" lvl="0" marL="457200" rtl="0" algn="l">
              <a:lnSpc>
                <a:spcPct val="90000"/>
              </a:lnSpc>
              <a:spcBef>
                <a:spcPts val="0"/>
              </a:spcBef>
              <a:spcAft>
                <a:spcPts val="0"/>
              </a:spcAft>
              <a:buSzPts val="2000"/>
              <a:buChar char="•"/>
            </a:pPr>
            <a:r>
              <a:rPr lang="en-US" sz="2000"/>
              <a:t>Generally stay behind #10 and #6 when Union are </a:t>
            </a:r>
            <a:r>
              <a:rPr lang="en-US" sz="2000"/>
              <a:t>attacking</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title"/>
          </p:nvPr>
        </p:nvSpPr>
        <p:spPr>
          <a:xfrm>
            <a:off x="0" y="0"/>
            <a:ext cx="12192000" cy="82391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Play"/>
              <a:buNone/>
            </a:pPr>
            <a:r>
              <a:rPr lang="en-US"/>
              <a:t>Lineup and Formation vs. Chicago Fire</a:t>
            </a:r>
            <a:endParaRPr/>
          </a:p>
        </p:txBody>
      </p:sp>
      <p:pic>
        <p:nvPicPr>
          <p:cNvPr descr="A screenshot of a football field&#10;&#10;Description automatically generated" id="90" name="Google Shape;90;p14"/>
          <p:cNvPicPr preferRelativeResize="0"/>
          <p:nvPr/>
        </p:nvPicPr>
        <p:blipFill rotWithShape="1">
          <a:blip r:embed="rId3">
            <a:alphaModFix/>
          </a:blip>
          <a:srcRect b="0" l="0" r="0" t="0"/>
          <a:stretch/>
        </p:blipFill>
        <p:spPr>
          <a:xfrm rot="5400000">
            <a:off x="1540786" y="-329138"/>
            <a:ext cx="5600701" cy="8430676"/>
          </a:xfrm>
          <a:prstGeom prst="rect">
            <a:avLst/>
          </a:prstGeom>
          <a:noFill/>
          <a:ln>
            <a:noFill/>
          </a:ln>
        </p:spPr>
      </p:pic>
      <p:pic>
        <p:nvPicPr>
          <p:cNvPr descr="A yellow shirt with black background&#10;&#10;Description automatically generated" id="91" name="Google Shape;91;p14"/>
          <p:cNvPicPr preferRelativeResize="0"/>
          <p:nvPr/>
        </p:nvPicPr>
        <p:blipFill rotWithShape="1">
          <a:blip r:embed="rId4">
            <a:alphaModFix/>
          </a:blip>
          <a:srcRect b="0" l="0" r="0" t="0"/>
          <a:stretch/>
        </p:blipFill>
        <p:spPr>
          <a:xfrm>
            <a:off x="633413" y="3611562"/>
            <a:ext cx="889451" cy="549275"/>
          </a:xfrm>
          <a:prstGeom prst="rect">
            <a:avLst/>
          </a:prstGeom>
          <a:noFill/>
          <a:ln>
            <a:noFill/>
          </a:ln>
        </p:spPr>
      </p:pic>
      <p:grpSp>
        <p:nvGrpSpPr>
          <p:cNvPr id="92" name="Google Shape;92;p14"/>
          <p:cNvGrpSpPr/>
          <p:nvPr/>
        </p:nvGrpSpPr>
        <p:grpSpPr>
          <a:xfrm>
            <a:off x="2333802" y="1527614"/>
            <a:ext cx="1187677" cy="932655"/>
            <a:chOff x="2335097" y="1527970"/>
            <a:chExt cx="1187677" cy="932655"/>
          </a:xfrm>
        </p:grpSpPr>
        <p:pic>
          <p:nvPicPr>
            <p:cNvPr descr="A blue shirt with black background&#10;&#10;Description automatically generated" id="93" name="Google Shape;93;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94" name="Google Shape;94;p14"/>
            <p:cNvSpPr txBox="1"/>
            <p:nvPr/>
          </p:nvSpPr>
          <p:spPr>
            <a:xfrm>
              <a:off x="2714619" y="1617931"/>
              <a:ext cx="50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33</a:t>
              </a:r>
              <a:endParaRPr/>
            </a:p>
          </p:txBody>
        </p:sp>
        <p:sp>
          <p:nvSpPr>
            <p:cNvPr id="95" name="Google Shape;95;p14"/>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Fabinho</a:t>
              </a:r>
              <a:endParaRPr/>
            </a:p>
          </p:txBody>
        </p:sp>
      </p:grpSp>
      <p:grpSp>
        <p:nvGrpSpPr>
          <p:cNvPr id="96" name="Google Shape;96;p14"/>
          <p:cNvGrpSpPr/>
          <p:nvPr/>
        </p:nvGrpSpPr>
        <p:grpSpPr>
          <a:xfrm>
            <a:off x="1720734" y="2644935"/>
            <a:ext cx="1187677" cy="932655"/>
            <a:chOff x="2335097" y="1527970"/>
            <a:chExt cx="1187677" cy="932655"/>
          </a:xfrm>
        </p:grpSpPr>
        <p:pic>
          <p:nvPicPr>
            <p:cNvPr descr="A blue shirt with black background&#10;&#10;Description automatically generated" id="97" name="Google Shape;97;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98" name="Google Shape;98;p14"/>
            <p:cNvSpPr txBox="1"/>
            <p:nvPr/>
          </p:nvSpPr>
          <p:spPr>
            <a:xfrm>
              <a:off x="2714610" y="1617935"/>
              <a:ext cx="527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a:t>
              </a:r>
              <a:endParaRPr/>
            </a:p>
          </p:txBody>
        </p:sp>
        <p:sp>
          <p:nvSpPr>
            <p:cNvPr id="99" name="Google Shape;99;p14"/>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Marquez</a:t>
              </a:r>
              <a:endParaRPr/>
            </a:p>
          </p:txBody>
        </p:sp>
      </p:grpSp>
      <p:grpSp>
        <p:nvGrpSpPr>
          <p:cNvPr id="100" name="Google Shape;100;p14"/>
          <p:cNvGrpSpPr/>
          <p:nvPr/>
        </p:nvGrpSpPr>
        <p:grpSpPr>
          <a:xfrm>
            <a:off x="1720733" y="4050836"/>
            <a:ext cx="1187677" cy="932655"/>
            <a:chOff x="2335097" y="1527970"/>
            <a:chExt cx="1187677" cy="932655"/>
          </a:xfrm>
        </p:grpSpPr>
        <p:pic>
          <p:nvPicPr>
            <p:cNvPr descr="A blue shirt with black background&#10;&#10;Description automatically generated" id="101" name="Google Shape;101;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02" name="Google Shape;102;p14"/>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4</a:t>
              </a:r>
              <a:endParaRPr/>
            </a:p>
          </p:txBody>
        </p:sp>
        <p:sp>
          <p:nvSpPr>
            <p:cNvPr id="103" name="Google Shape;103;p14"/>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Tribbett</a:t>
              </a:r>
              <a:endParaRPr/>
            </a:p>
          </p:txBody>
        </p:sp>
      </p:grpSp>
      <p:grpSp>
        <p:nvGrpSpPr>
          <p:cNvPr id="104" name="Google Shape;104;p14"/>
          <p:cNvGrpSpPr/>
          <p:nvPr/>
        </p:nvGrpSpPr>
        <p:grpSpPr>
          <a:xfrm>
            <a:off x="2259250" y="5391629"/>
            <a:ext cx="1458300" cy="918571"/>
            <a:chOff x="2256105" y="1527970"/>
            <a:chExt cx="1458300" cy="918571"/>
          </a:xfrm>
        </p:grpSpPr>
        <p:pic>
          <p:nvPicPr>
            <p:cNvPr descr="A blue shirt with black background&#10;&#10;Description automatically generated" id="105" name="Google Shape;105;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06" name="Google Shape;106;p14"/>
            <p:cNvSpPr txBox="1"/>
            <p:nvPr/>
          </p:nvSpPr>
          <p:spPr>
            <a:xfrm>
              <a:off x="2714631" y="1617941"/>
              <a:ext cx="51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a:t>
              </a:r>
              <a:endParaRPr/>
            </a:p>
          </p:txBody>
        </p:sp>
        <p:sp>
          <p:nvSpPr>
            <p:cNvPr id="107" name="Google Shape;107;p14"/>
            <p:cNvSpPr txBox="1"/>
            <p:nvPr/>
          </p:nvSpPr>
          <p:spPr>
            <a:xfrm>
              <a:off x="2256105" y="2077241"/>
              <a:ext cx="1458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Rosenberry</a:t>
              </a:r>
              <a:endParaRPr/>
            </a:p>
          </p:txBody>
        </p:sp>
      </p:grpSp>
      <p:grpSp>
        <p:nvGrpSpPr>
          <p:cNvPr id="108" name="Google Shape;108;p14"/>
          <p:cNvGrpSpPr/>
          <p:nvPr/>
        </p:nvGrpSpPr>
        <p:grpSpPr>
          <a:xfrm>
            <a:off x="5591649" y="3443287"/>
            <a:ext cx="1187677" cy="932655"/>
            <a:chOff x="2335097" y="1527970"/>
            <a:chExt cx="1187677" cy="932655"/>
          </a:xfrm>
        </p:grpSpPr>
        <p:pic>
          <p:nvPicPr>
            <p:cNvPr descr="A blue shirt with black background&#10;&#10;Description automatically generated" id="109" name="Google Shape;109;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10" name="Google Shape;110;p14"/>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6</a:t>
              </a:r>
              <a:endParaRPr/>
            </a:p>
          </p:txBody>
        </p:sp>
        <p:sp>
          <p:nvSpPr>
            <p:cNvPr id="111" name="Google Shape;111;p14"/>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Alberg</a:t>
              </a:r>
              <a:endParaRPr/>
            </a:p>
          </p:txBody>
        </p:sp>
      </p:grpSp>
      <p:grpSp>
        <p:nvGrpSpPr>
          <p:cNvPr id="112" name="Google Shape;112;p14"/>
          <p:cNvGrpSpPr/>
          <p:nvPr/>
        </p:nvGrpSpPr>
        <p:grpSpPr>
          <a:xfrm>
            <a:off x="3991050" y="2591278"/>
            <a:ext cx="1187677" cy="932655"/>
            <a:chOff x="2335097" y="1527970"/>
            <a:chExt cx="1187677" cy="932655"/>
          </a:xfrm>
        </p:grpSpPr>
        <p:pic>
          <p:nvPicPr>
            <p:cNvPr descr="A blue shirt with black background&#10;&#10;Description automatically generated" id="113" name="Google Shape;113;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14" name="Google Shape;114;p14"/>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7</a:t>
              </a:r>
              <a:endParaRPr/>
            </a:p>
          </p:txBody>
        </p:sp>
        <p:sp>
          <p:nvSpPr>
            <p:cNvPr id="115" name="Google Shape;115;p14"/>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Caroll</a:t>
              </a:r>
              <a:endParaRPr/>
            </a:p>
          </p:txBody>
        </p:sp>
      </p:grpSp>
      <p:grpSp>
        <p:nvGrpSpPr>
          <p:cNvPr id="116" name="Google Shape;116;p14"/>
          <p:cNvGrpSpPr/>
          <p:nvPr/>
        </p:nvGrpSpPr>
        <p:grpSpPr>
          <a:xfrm>
            <a:off x="3991050" y="4309830"/>
            <a:ext cx="1187677" cy="932655"/>
            <a:chOff x="2335097" y="1527970"/>
            <a:chExt cx="1187677" cy="932655"/>
          </a:xfrm>
        </p:grpSpPr>
        <p:pic>
          <p:nvPicPr>
            <p:cNvPr descr="A blue shirt with black background&#10;&#10;Description automatically generated" id="117" name="Google Shape;117;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18" name="Google Shape;118;p14"/>
            <p:cNvSpPr txBox="1"/>
            <p:nvPr/>
          </p:nvSpPr>
          <p:spPr>
            <a:xfrm>
              <a:off x="2714621" y="1617940"/>
              <a:ext cx="500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10</a:t>
              </a:r>
              <a:endParaRPr/>
            </a:p>
          </p:txBody>
        </p:sp>
        <p:sp>
          <p:nvSpPr>
            <p:cNvPr id="119" name="Google Shape;119;p14"/>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Barnetta</a:t>
              </a:r>
              <a:endParaRPr/>
            </a:p>
          </p:txBody>
        </p:sp>
      </p:grpSp>
      <p:grpSp>
        <p:nvGrpSpPr>
          <p:cNvPr id="120" name="Google Shape;120;p14"/>
          <p:cNvGrpSpPr/>
          <p:nvPr/>
        </p:nvGrpSpPr>
        <p:grpSpPr>
          <a:xfrm>
            <a:off x="5606443" y="5252921"/>
            <a:ext cx="1187677" cy="932655"/>
            <a:chOff x="2335097" y="1527970"/>
            <a:chExt cx="1187677" cy="932655"/>
          </a:xfrm>
        </p:grpSpPr>
        <p:pic>
          <p:nvPicPr>
            <p:cNvPr descr="A blue shirt with black background&#10;&#10;Description automatically generated" id="121" name="Google Shape;121;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22" name="Google Shape;122;p14"/>
            <p:cNvSpPr txBox="1"/>
            <p:nvPr/>
          </p:nvSpPr>
          <p:spPr>
            <a:xfrm>
              <a:off x="2714630" y="1617949"/>
              <a:ext cx="519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a:t>
              </a:r>
              <a:endParaRPr/>
            </a:p>
          </p:txBody>
        </p:sp>
        <p:sp>
          <p:nvSpPr>
            <p:cNvPr id="123" name="Google Shape;123;p14"/>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Ilsinho</a:t>
              </a:r>
              <a:endParaRPr/>
            </a:p>
          </p:txBody>
        </p:sp>
      </p:grpSp>
      <p:grpSp>
        <p:nvGrpSpPr>
          <p:cNvPr id="124" name="Google Shape;124;p14"/>
          <p:cNvGrpSpPr/>
          <p:nvPr/>
        </p:nvGrpSpPr>
        <p:grpSpPr>
          <a:xfrm>
            <a:off x="5755557" y="1633653"/>
            <a:ext cx="1187677" cy="932655"/>
            <a:chOff x="2335097" y="1527970"/>
            <a:chExt cx="1187677" cy="932655"/>
          </a:xfrm>
        </p:grpSpPr>
        <p:pic>
          <p:nvPicPr>
            <p:cNvPr descr="A blue shirt with black background&#10;&#10;Description automatically generated" id="125" name="Google Shape;125;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26" name="Google Shape;126;p14"/>
            <p:cNvSpPr txBox="1"/>
            <p:nvPr/>
          </p:nvSpPr>
          <p:spPr>
            <a:xfrm>
              <a:off x="2714613" y="1617942"/>
              <a:ext cx="56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a:t>
              </a:r>
              <a:endParaRPr/>
            </a:p>
          </p:txBody>
        </p:sp>
        <p:sp>
          <p:nvSpPr>
            <p:cNvPr id="127" name="Google Shape;127;p14"/>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Pontius</a:t>
              </a:r>
              <a:endParaRPr/>
            </a:p>
          </p:txBody>
        </p:sp>
      </p:grpSp>
      <p:grpSp>
        <p:nvGrpSpPr>
          <p:cNvPr id="128" name="Google Shape;128;p14"/>
          <p:cNvGrpSpPr/>
          <p:nvPr/>
        </p:nvGrpSpPr>
        <p:grpSpPr>
          <a:xfrm>
            <a:off x="7108843" y="3454712"/>
            <a:ext cx="1187677" cy="932655"/>
            <a:chOff x="2335097" y="1527970"/>
            <a:chExt cx="1187677" cy="932655"/>
          </a:xfrm>
        </p:grpSpPr>
        <p:pic>
          <p:nvPicPr>
            <p:cNvPr descr="A blue shirt with black background&#10;&#10;Description automatically generated" id="129" name="Google Shape;129;p14"/>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30" name="Google Shape;130;p14"/>
            <p:cNvSpPr txBox="1"/>
            <p:nvPr/>
          </p:nvSpPr>
          <p:spPr>
            <a:xfrm>
              <a:off x="2714630" y="1617933"/>
              <a:ext cx="491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a:t>
              </a:r>
              <a:endParaRPr/>
            </a:p>
          </p:txBody>
        </p:sp>
        <p:sp>
          <p:nvSpPr>
            <p:cNvPr id="131" name="Google Shape;131;p14"/>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Herbers</a:t>
              </a:r>
              <a:endParaRPr/>
            </a:p>
          </p:txBody>
        </p:sp>
      </p:grpSp>
      <p:sp>
        <p:nvSpPr>
          <p:cNvPr id="132" name="Google Shape;132;p14"/>
          <p:cNvSpPr txBox="1"/>
          <p:nvPr/>
        </p:nvSpPr>
        <p:spPr>
          <a:xfrm>
            <a:off x="628877" y="3701533"/>
            <a:ext cx="8894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133" name="Google Shape;133;p14"/>
          <p:cNvSpPr txBox="1"/>
          <p:nvPr/>
        </p:nvSpPr>
        <p:spPr>
          <a:xfrm>
            <a:off x="643431" y="4170481"/>
            <a:ext cx="8491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Blake</a:t>
            </a:r>
            <a:endParaRPr/>
          </a:p>
        </p:txBody>
      </p:sp>
      <p:sp>
        <p:nvSpPr>
          <p:cNvPr id="134" name="Google Shape;134;p14"/>
          <p:cNvSpPr txBox="1"/>
          <p:nvPr/>
        </p:nvSpPr>
        <p:spPr>
          <a:xfrm>
            <a:off x="8760475" y="943450"/>
            <a:ext cx="3431400" cy="551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rPr>
              <a:t>Score: Union 4 - 3 Fire</a:t>
            </a:r>
            <a:endParaRPr sz="1600">
              <a:solidFill>
                <a:schemeClr val="lt1"/>
              </a:solidFill>
            </a:endParaRPr>
          </a:p>
          <a:p>
            <a:pPr indent="-330200" lvl="0" marL="457200" marR="0" rtl="0" algn="l">
              <a:spcBef>
                <a:spcPts val="0"/>
              </a:spcBef>
              <a:spcAft>
                <a:spcPts val="0"/>
              </a:spcAft>
              <a:buClr>
                <a:schemeClr val="lt1"/>
              </a:buClr>
              <a:buSzPts val="1600"/>
              <a:buChar char="●"/>
            </a:pPr>
            <a:r>
              <a:rPr lang="en-US" sz="1600">
                <a:solidFill>
                  <a:schemeClr val="lt1"/>
                </a:solidFill>
              </a:rPr>
              <a:t>Goals:</a:t>
            </a:r>
            <a:endParaRPr sz="1600">
              <a:solidFill>
                <a:schemeClr val="lt1"/>
              </a:solidFill>
            </a:endParaRPr>
          </a:p>
          <a:p>
            <a:pPr indent="-330200" lvl="1" marL="914400" marR="0" rtl="0" algn="l">
              <a:spcBef>
                <a:spcPts val="0"/>
              </a:spcBef>
              <a:spcAft>
                <a:spcPts val="0"/>
              </a:spcAft>
              <a:buClr>
                <a:schemeClr val="lt1"/>
              </a:buClr>
              <a:buSzPts val="1600"/>
              <a:buChar char="○"/>
            </a:pPr>
            <a:r>
              <a:rPr lang="en-US" sz="1600">
                <a:solidFill>
                  <a:schemeClr val="lt1"/>
                </a:solidFill>
              </a:rPr>
              <a:t>Campbell OG 11’</a:t>
            </a:r>
            <a:endParaRPr sz="1600">
              <a:solidFill>
                <a:schemeClr val="lt1"/>
              </a:solidFill>
            </a:endParaRPr>
          </a:p>
          <a:p>
            <a:pPr indent="-330200" lvl="1" marL="914400" marR="0" rtl="0" algn="l">
              <a:spcBef>
                <a:spcPts val="0"/>
              </a:spcBef>
              <a:spcAft>
                <a:spcPts val="0"/>
              </a:spcAft>
              <a:buClr>
                <a:schemeClr val="lt1"/>
              </a:buClr>
              <a:buSzPts val="1600"/>
              <a:buChar char="○"/>
            </a:pPr>
            <a:r>
              <a:rPr lang="en-US" sz="1600">
                <a:solidFill>
                  <a:schemeClr val="lt1"/>
                </a:solidFill>
              </a:rPr>
              <a:t>Alberg 15’, 45+1’, 56’ (pen)</a:t>
            </a:r>
            <a:endParaRPr sz="1600">
              <a:solidFill>
                <a:schemeClr val="lt1"/>
              </a:solidFill>
            </a:endParaRPr>
          </a:p>
          <a:p>
            <a:pPr indent="-330200" lvl="0" marL="457200" marR="0" rtl="0" algn="l">
              <a:spcBef>
                <a:spcPts val="0"/>
              </a:spcBef>
              <a:spcAft>
                <a:spcPts val="0"/>
              </a:spcAft>
              <a:buClr>
                <a:schemeClr val="lt1"/>
              </a:buClr>
              <a:buSzPts val="1600"/>
              <a:buChar char="●"/>
            </a:pPr>
            <a:r>
              <a:rPr lang="en-US" sz="1600">
                <a:solidFill>
                  <a:schemeClr val="lt1"/>
                </a:solidFill>
              </a:rPr>
              <a:t>Discipline:</a:t>
            </a:r>
            <a:endParaRPr sz="1600">
              <a:solidFill>
                <a:schemeClr val="lt1"/>
              </a:solidFill>
            </a:endParaRPr>
          </a:p>
          <a:p>
            <a:pPr indent="-330200" lvl="1" marL="914400" marR="0" rtl="0" algn="l">
              <a:spcBef>
                <a:spcPts val="0"/>
              </a:spcBef>
              <a:spcAft>
                <a:spcPts val="0"/>
              </a:spcAft>
              <a:buClr>
                <a:schemeClr val="lt1"/>
              </a:buClr>
              <a:buSzPts val="1600"/>
              <a:buChar char="○"/>
            </a:pPr>
            <a:r>
              <a:rPr lang="en-US" sz="1600">
                <a:solidFill>
                  <a:schemeClr val="lt1"/>
                </a:solidFill>
              </a:rPr>
              <a:t>Caroll</a:t>
            </a:r>
            <a:r>
              <a:rPr lang="en-US" sz="1600">
                <a:solidFill>
                  <a:schemeClr val="lt1"/>
                </a:solidFill>
              </a:rPr>
              <a:t> 36’ (tactical foul)</a:t>
            </a:r>
            <a:endParaRPr sz="1600">
              <a:solidFill>
                <a:schemeClr val="lt1"/>
              </a:solidFill>
            </a:endParaRPr>
          </a:p>
          <a:p>
            <a:pPr indent="-330200" lvl="1" marL="914400" marR="0" rtl="0" algn="l">
              <a:spcBef>
                <a:spcPts val="0"/>
              </a:spcBef>
              <a:spcAft>
                <a:spcPts val="0"/>
              </a:spcAft>
              <a:buClr>
                <a:schemeClr val="lt1"/>
              </a:buClr>
              <a:buSzPts val="1600"/>
              <a:buChar char="○"/>
            </a:pPr>
            <a:r>
              <a:rPr lang="en-US" sz="1600">
                <a:solidFill>
                  <a:schemeClr val="lt1"/>
                </a:solidFill>
              </a:rPr>
              <a:t>Tribbett 37’ (tactical foul)</a:t>
            </a:r>
            <a:endParaRPr sz="1600">
              <a:solidFill>
                <a:schemeClr val="lt1"/>
              </a:solidFill>
            </a:endParaRPr>
          </a:p>
          <a:p>
            <a:pPr indent="-330200" lvl="0" marL="45720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Subs</a:t>
            </a:r>
            <a:endParaRPr sz="1600">
              <a:solidFill>
                <a:schemeClr val="lt1"/>
              </a:solidFill>
              <a:latin typeface="Arial"/>
              <a:ea typeface="Arial"/>
              <a:cs typeface="Arial"/>
              <a:sym typeface="Arial"/>
            </a:endParaRPr>
          </a:p>
          <a:p>
            <a:pPr indent="-330200" lvl="1" marL="914400" marR="0" rtl="0" algn="l">
              <a:spcBef>
                <a:spcPts val="0"/>
              </a:spcBef>
              <a:spcAft>
                <a:spcPts val="0"/>
              </a:spcAft>
              <a:buClr>
                <a:schemeClr val="lt1"/>
              </a:buClr>
              <a:buSzPts val="1600"/>
              <a:buChar char="○"/>
            </a:pPr>
            <a:r>
              <a:rPr lang="en-US" sz="1600">
                <a:solidFill>
                  <a:schemeClr val="lt1"/>
                </a:solidFill>
              </a:rPr>
              <a:t>Joshua Yaro replaced Tribbett 45’</a:t>
            </a:r>
            <a:endParaRPr sz="1600">
              <a:solidFill>
                <a:schemeClr val="lt1"/>
              </a:solidFill>
            </a:endParaRPr>
          </a:p>
          <a:p>
            <a:pPr indent="-330200" lvl="1" marL="914400" marR="0" rtl="0" algn="l">
              <a:spcBef>
                <a:spcPts val="0"/>
              </a:spcBef>
              <a:spcAft>
                <a:spcPts val="0"/>
              </a:spcAft>
              <a:buClr>
                <a:schemeClr val="lt1"/>
              </a:buClr>
              <a:buSzPts val="1600"/>
              <a:buChar char="○"/>
            </a:pPr>
            <a:r>
              <a:rPr lang="en-US" sz="1600">
                <a:solidFill>
                  <a:schemeClr val="lt1"/>
                </a:solidFill>
              </a:rPr>
              <a:t>Le Toux replaced Ilsinho 72’</a:t>
            </a:r>
            <a:endParaRPr sz="1600">
              <a:solidFill>
                <a:schemeClr val="lt1"/>
              </a:solidFill>
            </a:endParaRPr>
          </a:p>
          <a:p>
            <a:pPr indent="-330200" lvl="1" marL="914400" marR="0" rtl="0" algn="l">
              <a:spcBef>
                <a:spcPts val="0"/>
              </a:spcBef>
              <a:spcAft>
                <a:spcPts val="0"/>
              </a:spcAft>
              <a:buClr>
                <a:schemeClr val="lt1"/>
              </a:buClr>
              <a:buSzPts val="1600"/>
              <a:buChar char="○"/>
            </a:pPr>
            <a:r>
              <a:rPr lang="en-US" sz="1600">
                <a:solidFill>
                  <a:schemeClr val="lt1"/>
                </a:solidFill>
              </a:rPr>
              <a:t>Creavalle replaced Alberg 77’ (Creavalle to CDM → 10 pushed a little higher</a:t>
            </a:r>
            <a:endParaRPr sz="1600">
              <a:solidFill>
                <a:schemeClr val="lt1"/>
              </a:solidFill>
            </a:endParaRPr>
          </a:p>
          <a:p>
            <a:pPr indent="-330200" lvl="0" marL="45720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Formation Changes</a:t>
            </a:r>
            <a:endParaRPr sz="1600">
              <a:solidFill>
                <a:schemeClr val="lt1"/>
              </a:solidFill>
              <a:latin typeface="Arial"/>
              <a:ea typeface="Arial"/>
              <a:cs typeface="Arial"/>
              <a:sym typeface="Arial"/>
            </a:endParaRPr>
          </a:p>
          <a:p>
            <a:pPr indent="-330200" lvl="1" marL="914400" marR="0" rtl="0" algn="l">
              <a:spcBef>
                <a:spcPts val="0"/>
              </a:spcBef>
              <a:spcAft>
                <a:spcPts val="0"/>
              </a:spcAft>
              <a:buClr>
                <a:schemeClr val="lt1"/>
              </a:buClr>
              <a:buSzPts val="1600"/>
              <a:buChar char="○"/>
            </a:pPr>
            <a:r>
              <a:rPr lang="en-US" sz="1600">
                <a:solidFill>
                  <a:schemeClr val="lt1"/>
                </a:solidFill>
              </a:rPr>
              <a:t>None but  6 started dropping deeper with lead</a:t>
            </a:r>
            <a:endParaRPr sz="1600">
              <a:solidFill>
                <a:schemeClr val="lt1"/>
              </a:solidFill>
            </a:endParaRPr>
          </a:p>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pic>
        <p:nvPicPr>
          <p:cNvPr descr="A close up of a football ball&#10;&#10;Description automatically generated" id="135" name="Google Shape;135;p14"/>
          <p:cNvPicPr preferRelativeResize="0"/>
          <p:nvPr>
            <p:ph idx="1" type="body"/>
          </p:nvPr>
        </p:nvPicPr>
        <p:blipFill rotWithShape="1">
          <a:blip r:embed="rId6">
            <a:alphaModFix/>
          </a:blip>
          <a:srcRect b="0" l="0" r="0" t="0"/>
          <a:stretch/>
        </p:blipFill>
        <p:spPr>
          <a:xfrm>
            <a:off x="6225494" y="3913036"/>
            <a:ext cx="247800" cy="247800"/>
          </a:xfrm>
          <a:prstGeom prst="rect">
            <a:avLst/>
          </a:prstGeom>
          <a:noFill/>
          <a:ln>
            <a:noFill/>
          </a:ln>
        </p:spPr>
      </p:pic>
      <p:pic>
        <p:nvPicPr>
          <p:cNvPr descr="A close up of a football ball&#10;&#10;Description automatically generated" id="136" name="Google Shape;136;p14"/>
          <p:cNvPicPr preferRelativeResize="0"/>
          <p:nvPr>
            <p:ph idx="1" type="body"/>
          </p:nvPr>
        </p:nvPicPr>
        <p:blipFill rotWithShape="1">
          <a:blip r:embed="rId6">
            <a:alphaModFix/>
          </a:blip>
          <a:srcRect b="0" l="0" r="0" t="0"/>
          <a:stretch/>
        </p:blipFill>
        <p:spPr>
          <a:xfrm>
            <a:off x="6590981" y="3913036"/>
            <a:ext cx="247800" cy="247800"/>
          </a:xfrm>
          <a:prstGeom prst="rect">
            <a:avLst/>
          </a:prstGeom>
          <a:noFill/>
          <a:ln>
            <a:noFill/>
          </a:ln>
        </p:spPr>
      </p:pic>
      <p:pic>
        <p:nvPicPr>
          <p:cNvPr descr="A close up of a football ball&#10;&#10;Description automatically generated" id="137" name="Google Shape;137;p14"/>
          <p:cNvPicPr preferRelativeResize="0"/>
          <p:nvPr>
            <p:ph idx="1" type="body"/>
          </p:nvPr>
        </p:nvPicPr>
        <p:blipFill rotWithShape="1">
          <a:blip r:embed="rId6">
            <a:alphaModFix/>
          </a:blip>
          <a:srcRect b="0" l="0" r="0" t="0"/>
          <a:stretch/>
        </p:blipFill>
        <p:spPr>
          <a:xfrm>
            <a:off x="6397106" y="3913036"/>
            <a:ext cx="247800" cy="24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Individuals: Attackers</a:t>
            </a:r>
            <a:endParaRPr/>
          </a:p>
        </p:txBody>
      </p:sp>
      <p:sp>
        <p:nvSpPr>
          <p:cNvPr id="615" name="Google Shape;615;p32"/>
          <p:cNvSpPr txBox="1"/>
          <p:nvPr>
            <p:ph idx="1" type="body"/>
          </p:nvPr>
        </p:nvSpPr>
        <p:spPr>
          <a:xfrm>
            <a:off x="6692375" y="1690825"/>
            <a:ext cx="2676000" cy="46467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lt1"/>
              </a:buClr>
              <a:buSzPts val="2800"/>
              <a:buNone/>
            </a:pPr>
            <a:r>
              <a:rPr lang="en-US" sz="2000"/>
              <a:t>Fabian Herbers</a:t>
            </a:r>
            <a:r>
              <a:rPr lang="en-US" sz="2000"/>
              <a:t>: Striker #11</a:t>
            </a:r>
            <a:endParaRPr sz="2000"/>
          </a:p>
          <a:p>
            <a:pPr indent="-355600" lvl="0" marL="457200" rtl="0" algn="l">
              <a:lnSpc>
                <a:spcPct val="90000"/>
              </a:lnSpc>
              <a:spcBef>
                <a:spcPts val="0"/>
              </a:spcBef>
              <a:spcAft>
                <a:spcPts val="0"/>
              </a:spcAft>
              <a:buSzPts val="2000"/>
              <a:buChar char="•"/>
            </a:pPr>
            <a:r>
              <a:rPr lang="en-US" sz="2000"/>
              <a:t>Good channel runner → Diagonal runs for long balls, often behind #25</a:t>
            </a:r>
            <a:endParaRPr sz="2000"/>
          </a:p>
          <a:p>
            <a:pPr indent="-355600" lvl="0" marL="457200" rtl="0" algn="l">
              <a:lnSpc>
                <a:spcPct val="90000"/>
              </a:lnSpc>
              <a:spcBef>
                <a:spcPts val="0"/>
              </a:spcBef>
              <a:spcAft>
                <a:spcPts val="0"/>
              </a:spcAft>
              <a:buSzPts val="2000"/>
              <a:buChar char="•"/>
            </a:pPr>
            <a:r>
              <a:rPr lang="en-US" sz="2000"/>
              <a:t>Strong in the air and back to goal as outlet, not great with feet</a:t>
            </a:r>
            <a:endParaRPr sz="2000"/>
          </a:p>
          <a:p>
            <a:pPr indent="-355600" lvl="0" marL="457200" rtl="0" algn="l">
              <a:lnSpc>
                <a:spcPct val="90000"/>
              </a:lnSpc>
              <a:spcBef>
                <a:spcPts val="0"/>
              </a:spcBef>
              <a:spcAft>
                <a:spcPts val="0"/>
              </a:spcAft>
              <a:buSzPts val="2000"/>
              <a:buChar char="•"/>
            </a:pPr>
            <a:r>
              <a:rPr lang="en-US" sz="2000"/>
              <a:t>Doesn’t press much, stay forward</a:t>
            </a:r>
            <a:endParaRPr sz="2000"/>
          </a:p>
          <a:p>
            <a:pPr indent="0" lvl="0" marL="0" rtl="0" algn="l">
              <a:lnSpc>
                <a:spcPct val="90000"/>
              </a:lnSpc>
              <a:spcBef>
                <a:spcPts val="0"/>
              </a:spcBef>
              <a:spcAft>
                <a:spcPts val="0"/>
              </a:spcAft>
              <a:buNone/>
            </a:pPr>
            <a:r>
              <a:t/>
            </a:r>
            <a:endParaRPr sz="2000"/>
          </a:p>
        </p:txBody>
      </p:sp>
      <p:sp>
        <p:nvSpPr>
          <p:cNvPr id="616" name="Google Shape;616;p32"/>
          <p:cNvSpPr txBox="1"/>
          <p:nvPr>
            <p:ph idx="1" type="body"/>
          </p:nvPr>
        </p:nvSpPr>
        <p:spPr>
          <a:xfrm>
            <a:off x="461825" y="1690825"/>
            <a:ext cx="2534400" cy="46467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lt1"/>
              </a:buClr>
              <a:buSzPts val="2800"/>
              <a:buNone/>
            </a:pPr>
            <a:r>
              <a:rPr lang="en-US" sz="2000"/>
              <a:t>Chris Pontius</a:t>
            </a:r>
            <a:r>
              <a:rPr lang="en-US" sz="2000"/>
              <a:t>: Left Winger #13</a:t>
            </a:r>
            <a:endParaRPr sz="2000"/>
          </a:p>
          <a:p>
            <a:pPr indent="-355600" lvl="0" marL="457200" rtl="0" algn="l">
              <a:lnSpc>
                <a:spcPct val="90000"/>
              </a:lnSpc>
              <a:spcBef>
                <a:spcPts val="0"/>
              </a:spcBef>
              <a:spcAft>
                <a:spcPts val="0"/>
              </a:spcAft>
              <a:buSzPts val="2000"/>
              <a:buChar char="•"/>
            </a:pPr>
            <a:r>
              <a:rPr lang="en-US" sz="2000"/>
              <a:t>Low touch </a:t>
            </a:r>
            <a:r>
              <a:rPr lang="en-US" sz="2000"/>
              <a:t>player</a:t>
            </a:r>
            <a:endParaRPr sz="2000"/>
          </a:p>
          <a:p>
            <a:pPr indent="-355600" lvl="0" marL="457200" rtl="0" algn="l">
              <a:lnSpc>
                <a:spcPct val="90000"/>
              </a:lnSpc>
              <a:spcBef>
                <a:spcPts val="0"/>
              </a:spcBef>
              <a:spcAft>
                <a:spcPts val="0"/>
              </a:spcAft>
              <a:buSzPts val="2000"/>
              <a:buChar char="•"/>
            </a:pPr>
            <a:r>
              <a:rPr lang="en-US" sz="2000"/>
              <a:t>Tends to stay wider</a:t>
            </a:r>
            <a:endParaRPr sz="2000"/>
          </a:p>
          <a:p>
            <a:pPr indent="-355600" lvl="0" marL="457200" rtl="0" algn="l">
              <a:lnSpc>
                <a:spcPct val="90000"/>
              </a:lnSpc>
              <a:spcBef>
                <a:spcPts val="0"/>
              </a:spcBef>
              <a:spcAft>
                <a:spcPts val="0"/>
              </a:spcAft>
              <a:buSzPts val="2000"/>
              <a:buChar char="•"/>
            </a:pPr>
            <a:r>
              <a:rPr lang="en-US" sz="2000"/>
              <a:t>Looks to play </a:t>
            </a:r>
            <a:r>
              <a:rPr lang="en-US" sz="2000"/>
              <a:t>crosses</a:t>
            </a:r>
            <a:r>
              <a:rPr lang="en-US" sz="2000"/>
              <a:t> into box rather than really attack defense</a:t>
            </a:r>
            <a:endParaRPr sz="2000"/>
          </a:p>
          <a:p>
            <a:pPr indent="-355600" lvl="0" marL="457200" rtl="0" algn="l">
              <a:lnSpc>
                <a:spcPct val="90000"/>
              </a:lnSpc>
              <a:spcBef>
                <a:spcPts val="0"/>
              </a:spcBef>
              <a:spcAft>
                <a:spcPts val="0"/>
              </a:spcAft>
              <a:buSzPts val="2000"/>
              <a:buChar char="•"/>
            </a:pPr>
            <a:r>
              <a:rPr lang="en-US" sz="2000"/>
              <a:t>Drops back </a:t>
            </a:r>
            <a:r>
              <a:rPr lang="en-US" sz="2000"/>
              <a:t>defensively</a:t>
            </a:r>
            <a:endParaRPr sz="2000"/>
          </a:p>
          <a:p>
            <a:pPr indent="0" lvl="0" marL="0" rtl="0" algn="l">
              <a:lnSpc>
                <a:spcPct val="90000"/>
              </a:lnSpc>
              <a:spcBef>
                <a:spcPts val="0"/>
              </a:spcBef>
              <a:spcAft>
                <a:spcPts val="0"/>
              </a:spcAft>
              <a:buNone/>
            </a:pPr>
            <a:r>
              <a:t/>
            </a:r>
            <a:endParaRPr sz="2000"/>
          </a:p>
        </p:txBody>
      </p:sp>
      <p:sp>
        <p:nvSpPr>
          <p:cNvPr id="617" name="Google Shape;617;p32"/>
          <p:cNvSpPr txBox="1"/>
          <p:nvPr>
            <p:ph idx="1" type="body"/>
          </p:nvPr>
        </p:nvSpPr>
        <p:spPr>
          <a:xfrm>
            <a:off x="9657575" y="1601300"/>
            <a:ext cx="2534400" cy="4646700"/>
          </a:xfrm>
          <a:prstGeom prst="rect">
            <a:avLst/>
          </a:prstGeom>
          <a:noFill/>
          <a:ln>
            <a:noFill/>
          </a:ln>
        </p:spPr>
        <p:txBody>
          <a:bodyPr anchorCtr="0" anchor="t" bIns="45700" lIns="91425" spcFirstLastPara="1" rIns="91425" wrap="square" tIns="45700">
            <a:normAutofit lnSpcReduction="20000"/>
          </a:bodyPr>
          <a:lstStyle/>
          <a:p>
            <a:pPr indent="-50800" lvl="0" marL="228600" rtl="0" algn="l">
              <a:lnSpc>
                <a:spcPct val="90000"/>
              </a:lnSpc>
              <a:spcBef>
                <a:spcPts val="0"/>
              </a:spcBef>
              <a:spcAft>
                <a:spcPts val="0"/>
              </a:spcAft>
              <a:buClr>
                <a:schemeClr val="lt1"/>
              </a:buClr>
              <a:buSzPts val="2800"/>
              <a:buNone/>
            </a:pPr>
            <a:r>
              <a:rPr lang="en-US" sz="2000"/>
              <a:t>Ilsinho</a:t>
            </a:r>
            <a:r>
              <a:rPr lang="en-US" sz="2000"/>
              <a:t>: Right Winger #25</a:t>
            </a:r>
            <a:endParaRPr sz="2000"/>
          </a:p>
          <a:p>
            <a:pPr indent="-355600" lvl="0" marL="457200" rtl="0" algn="l">
              <a:lnSpc>
                <a:spcPct val="90000"/>
              </a:lnSpc>
              <a:spcBef>
                <a:spcPts val="0"/>
              </a:spcBef>
              <a:spcAft>
                <a:spcPts val="0"/>
              </a:spcAft>
              <a:buSzPts val="2000"/>
              <a:buChar char="•"/>
            </a:pPr>
            <a:r>
              <a:rPr lang="en-US" sz="2000"/>
              <a:t>Tidy, touch heavy player</a:t>
            </a:r>
            <a:endParaRPr sz="2000"/>
          </a:p>
          <a:p>
            <a:pPr indent="-355600" lvl="0" marL="457200" rtl="0" algn="l">
              <a:lnSpc>
                <a:spcPct val="90000"/>
              </a:lnSpc>
              <a:spcBef>
                <a:spcPts val="0"/>
              </a:spcBef>
              <a:spcAft>
                <a:spcPts val="0"/>
              </a:spcAft>
              <a:buSzPts val="2000"/>
              <a:buChar char="•"/>
            </a:pPr>
            <a:r>
              <a:rPr lang="en-US" sz="2000"/>
              <a:t>Looks to come inside and drop deeper to start </a:t>
            </a:r>
            <a:r>
              <a:rPr lang="en-US" sz="2000"/>
              <a:t>possessions → leaves space behind for #12 or #11 to run into.</a:t>
            </a:r>
            <a:endParaRPr sz="2000"/>
          </a:p>
          <a:p>
            <a:pPr indent="-355600" lvl="0" marL="457200" rtl="0" algn="l">
              <a:lnSpc>
                <a:spcPct val="90000"/>
              </a:lnSpc>
              <a:spcBef>
                <a:spcPts val="0"/>
              </a:spcBef>
              <a:spcAft>
                <a:spcPts val="0"/>
              </a:spcAft>
              <a:buSzPts val="2000"/>
              <a:buChar char="•"/>
            </a:pPr>
            <a:r>
              <a:rPr lang="en-US" sz="2000"/>
              <a:t>Drops back defensively out wide</a:t>
            </a:r>
            <a:endParaRPr sz="2000"/>
          </a:p>
          <a:p>
            <a:pPr indent="-355600" lvl="0" marL="457200" rtl="0" algn="l">
              <a:lnSpc>
                <a:spcPct val="90000"/>
              </a:lnSpc>
              <a:spcBef>
                <a:spcPts val="0"/>
              </a:spcBef>
              <a:spcAft>
                <a:spcPts val="0"/>
              </a:spcAft>
              <a:buSzPts val="2000"/>
              <a:buChar char="•"/>
            </a:pPr>
            <a:r>
              <a:rPr lang="en-US" sz="2000"/>
              <a:t>Goes very central when ball is on opposite wing</a:t>
            </a:r>
            <a:endParaRPr sz="2000"/>
          </a:p>
        </p:txBody>
      </p:sp>
      <p:sp>
        <p:nvSpPr>
          <p:cNvPr id="618" name="Google Shape;618;p32"/>
          <p:cNvSpPr txBox="1"/>
          <p:nvPr>
            <p:ph idx="1" type="body"/>
          </p:nvPr>
        </p:nvSpPr>
        <p:spPr>
          <a:xfrm>
            <a:off x="3268625" y="1690825"/>
            <a:ext cx="2916300" cy="46467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lt1"/>
              </a:buClr>
              <a:buSzPts val="2800"/>
              <a:buNone/>
            </a:pPr>
            <a:r>
              <a:rPr lang="en-US" sz="2000"/>
              <a:t>Sam Le Toux</a:t>
            </a:r>
            <a:r>
              <a:rPr lang="en-US" sz="2000"/>
              <a:t> Left Winger #9</a:t>
            </a:r>
            <a:endParaRPr sz="2000"/>
          </a:p>
          <a:p>
            <a:pPr indent="-355600" lvl="0" marL="457200" rtl="0" algn="l">
              <a:lnSpc>
                <a:spcPct val="90000"/>
              </a:lnSpc>
              <a:spcBef>
                <a:spcPts val="0"/>
              </a:spcBef>
              <a:spcAft>
                <a:spcPts val="0"/>
              </a:spcAft>
              <a:buSzPts val="2000"/>
              <a:buChar char="•"/>
            </a:pPr>
            <a:r>
              <a:rPr lang="en-US" sz="2000"/>
              <a:t>Larger winger </a:t>
            </a:r>
            <a:endParaRPr sz="2000"/>
          </a:p>
          <a:p>
            <a:pPr indent="-355600" lvl="0" marL="457200" rtl="0" algn="l">
              <a:lnSpc>
                <a:spcPct val="90000"/>
              </a:lnSpc>
              <a:spcBef>
                <a:spcPts val="0"/>
              </a:spcBef>
              <a:spcAft>
                <a:spcPts val="0"/>
              </a:spcAft>
              <a:buSzPts val="2000"/>
              <a:buChar char="•"/>
            </a:pPr>
            <a:r>
              <a:rPr lang="en-US" sz="2000"/>
              <a:t>Comes inside for crosses</a:t>
            </a:r>
            <a:endParaRPr sz="2000"/>
          </a:p>
          <a:p>
            <a:pPr indent="-355600" lvl="0" marL="457200" rtl="0" algn="l">
              <a:lnSpc>
                <a:spcPct val="90000"/>
              </a:lnSpc>
              <a:spcBef>
                <a:spcPts val="0"/>
              </a:spcBef>
              <a:spcAft>
                <a:spcPts val="0"/>
              </a:spcAft>
              <a:buSzPts val="2000"/>
              <a:buChar char="•"/>
            </a:pPr>
            <a:r>
              <a:rPr lang="en-US" sz="2000"/>
              <a:t>Not going to attack outside back off the dribble, but will run in behind</a:t>
            </a:r>
            <a:endParaRPr sz="2000"/>
          </a:p>
          <a:p>
            <a:pPr indent="-355600" lvl="0" marL="457200" rtl="0" algn="l">
              <a:lnSpc>
                <a:spcPct val="90000"/>
              </a:lnSpc>
              <a:spcBef>
                <a:spcPts val="0"/>
              </a:spcBef>
              <a:spcAft>
                <a:spcPts val="0"/>
              </a:spcAft>
              <a:buSzPts val="2000"/>
              <a:buChar char="•"/>
            </a:pPr>
            <a:r>
              <a:rPr lang="en-US" sz="2000"/>
              <a:t>Will press defensively, but mostly will drop back</a:t>
            </a:r>
            <a:endParaRPr sz="2000"/>
          </a:p>
          <a:p>
            <a:pPr indent="0" lvl="0" marL="0" rtl="0" algn="l">
              <a:lnSpc>
                <a:spcPct val="90000"/>
              </a:lnSpc>
              <a:spcBef>
                <a:spcPts val="0"/>
              </a:spcBef>
              <a:spcAft>
                <a:spcPts val="0"/>
              </a:spcAft>
              <a:buNone/>
            </a:pPr>
            <a:r>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Ways to Beat Philadelphia Union (Recap)</a:t>
            </a:r>
            <a:endParaRPr/>
          </a:p>
        </p:txBody>
      </p:sp>
      <p:sp>
        <p:nvSpPr>
          <p:cNvPr id="624" name="Google Shape;624;p33"/>
          <p:cNvSpPr txBox="1"/>
          <p:nvPr>
            <p:ph idx="1" type="body"/>
          </p:nvPr>
        </p:nvSpPr>
        <p:spPr>
          <a:xfrm>
            <a:off x="838200" y="1690825"/>
            <a:ext cx="3712500" cy="4351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In Possession:</a:t>
            </a:r>
            <a:endParaRPr/>
          </a:p>
          <a:p>
            <a:pPr indent="-342900" lvl="0" marL="457200" rtl="0" algn="l">
              <a:spcBef>
                <a:spcPts val="1000"/>
              </a:spcBef>
              <a:spcAft>
                <a:spcPts val="0"/>
              </a:spcAft>
              <a:buSzPts val="1800"/>
              <a:buChar char="•"/>
            </a:pPr>
            <a:r>
              <a:rPr lang="en-US"/>
              <a:t>Switch play: Union midfield get stretched easily</a:t>
            </a:r>
            <a:endParaRPr/>
          </a:p>
          <a:p>
            <a:pPr indent="-342900" lvl="0" marL="457200" rtl="0" algn="l">
              <a:spcBef>
                <a:spcPts val="0"/>
              </a:spcBef>
              <a:spcAft>
                <a:spcPts val="0"/>
              </a:spcAft>
              <a:buSzPts val="1800"/>
              <a:buChar char="•"/>
            </a:pPr>
            <a:r>
              <a:rPr lang="en-US"/>
              <a:t>Attack middle of field</a:t>
            </a:r>
            <a:endParaRPr/>
          </a:p>
          <a:p>
            <a:pPr indent="-342900" lvl="0" marL="457200" rtl="0" algn="l">
              <a:spcBef>
                <a:spcPts val="0"/>
              </a:spcBef>
              <a:spcAft>
                <a:spcPts val="0"/>
              </a:spcAft>
              <a:buSzPts val="1800"/>
              <a:buChar char="•"/>
            </a:pPr>
            <a:r>
              <a:rPr lang="en-US"/>
              <a:t>Quick Set-pieces</a:t>
            </a:r>
            <a:endParaRPr/>
          </a:p>
          <a:p>
            <a:pPr indent="-342900" lvl="0" marL="457200" rtl="0" algn="l">
              <a:spcBef>
                <a:spcPts val="0"/>
              </a:spcBef>
              <a:spcAft>
                <a:spcPts val="0"/>
              </a:spcAft>
              <a:buSzPts val="1800"/>
              <a:buChar char="•"/>
            </a:pPr>
            <a:r>
              <a:rPr lang="en-US"/>
              <a:t>Sustain Possession → passes pull them out of position</a:t>
            </a:r>
            <a:endParaRPr/>
          </a:p>
        </p:txBody>
      </p:sp>
      <p:sp>
        <p:nvSpPr>
          <p:cNvPr id="625" name="Google Shape;625;p33"/>
          <p:cNvSpPr txBox="1"/>
          <p:nvPr>
            <p:ph idx="1" type="body"/>
          </p:nvPr>
        </p:nvSpPr>
        <p:spPr>
          <a:xfrm>
            <a:off x="4724025" y="1690825"/>
            <a:ext cx="3712500" cy="48147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a:t>Out of Possession:</a:t>
            </a:r>
            <a:endParaRPr/>
          </a:p>
          <a:p>
            <a:pPr indent="-342900" lvl="0" marL="457200" rtl="0" algn="l">
              <a:spcBef>
                <a:spcPts val="1000"/>
              </a:spcBef>
              <a:spcAft>
                <a:spcPts val="0"/>
              </a:spcAft>
              <a:buSzPts val="1800"/>
              <a:buChar char="•"/>
            </a:pPr>
            <a:r>
              <a:rPr lang="en-US"/>
              <a:t>Pressure defenders → not great with ball</a:t>
            </a:r>
            <a:endParaRPr/>
          </a:p>
          <a:p>
            <a:pPr indent="-342900" lvl="0" marL="457200" rtl="0" algn="l">
              <a:spcBef>
                <a:spcPts val="0"/>
              </a:spcBef>
              <a:spcAft>
                <a:spcPts val="0"/>
              </a:spcAft>
              <a:buSzPts val="1800"/>
              <a:buChar char="•"/>
            </a:pPr>
            <a:r>
              <a:rPr lang="en-US"/>
              <a:t>Win 2nd ball after Union go long</a:t>
            </a:r>
            <a:endParaRPr/>
          </a:p>
          <a:p>
            <a:pPr indent="-342900" lvl="0" marL="457200" rtl="0" algn="l">
              <a:spcBef>
                <a:spcPts val="0"/>
              </a:spcBef>
              <a:spcAft>
                <a:spcPts val="0"/>
              </a:spcAft>
              <a:buSzPts val="1800"/>
              <a:buChar char="•"/>
            </a:pPr>
            <a:r>
              <a:rPr lang="en-US"/>
              <a:t>Communication, </a:t>
            </a:r>
            <a:r>
              <a:rPr lang="en-US"/>
              <a:t>especially</a:t>
            </a:r>
            <a:r>
              <a:rPr lang="en-US"/>
              <a:t> between LW, LB, and CMs when 25 comes inside and 12 overlaps</a:t>
            </a:r>
            <a:endParaRPr/>
          </a:p>
          <a:p>
            <a:pPr indent="-342900" lvl="0" marL="457200" rtl="0" algn="l">
              <a:spcBef>
                <a:spcPts val="0"/>
              </a:spcBef>
              <a:spcAft>
                <a:spcPts val="0"/>
              </a:spcAft>
              <a:buSzPts val="1800"/>
              <a:buChar char="•"/>
            </a:pPr>
            <a:r>
              <a:rPr lang="en-US"/>
              <a:t>Numbers behind ball → Union not good in possession</a:t>
            </a:r>
            <a:endParaRPr/>
          </a:p>
        </p:txBody>
      </p:sp>
      <p:sp>
        <p:nvSpPr>
          <p:cNvPr id="626" name="Google Shape;626;p33"/>
          <p:cNvSpPr txBox="1"/>
          <p:nvPr>
            <p:ph idx="1" type="body"/>
          </p:nvPr>
        </p:nvSpPr>
        <p:spPr>
          <a:xfrm>
            <a:off x="8209300" y="1690825"/>
            <a:ext cx="3712500" cy="47505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a:t>Other Notes:</a:t>
            </a:r>
            <a:endParaRPr/>
          </a:p>
          <a:p>
            <a:pPr indent="-342900" lvl="0" marL="457200" rtl="0" algn="l">
              <a:spcBef>
                <a:spcPts val="1000"/>
              </a:spcBef>
              <a:spcAft>
                <a:spcPts val="0"/>
              </a:spcAft>
              <a:buSzPts val="1800"/>
              <a:buChar char="•"/>
            </a:pPr>
            <a:r>
              <a:rPr lang="en-US"/>
              <a:t>Transition is key* → Union play quick and are not great with sustained possession, also commit numbers forward → vulnerable in transition</a:t>
            </a:r>
            <a:endParaRPr/>
          </a:p>
          <a:p>
            <a:pPr indent="-342900" lvl="0" marL="457200" rtl="0" algn="l">
              <a:spcBef>
                <a:spcPts val="0"/>
              </a:spcBef>
              <a:spcAft>
                <a:spcPts val="0"/>
              </a:spcAft>
              <a:buSzPts val="1800"/>
              <a:buChar char="•"/>
            </a:pPr>
            <a:r>
              <a:rPr lang="en-US"/>
              <a:t>Double Pivot in 4-2-3-1 setup would cause issues for 6 and 25 to find space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38200" y="49566"/>
            <a:ext cx="10515600" cy="9553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
              <a:buNone/>
            </a:pPr>
            <a:r>
              <a:rPr lang="en-US"/>
              <a:t>Lineup and Formation vs. Vancouver Whitecaps</a:t>
            </a:r>
            <a:endParaRPr/>
          </a:p>
        </p:txBody>
      </p:sp>
      <p:pic>
        <p:nvPicPr>
          <p:cNvPr descr="A screenshot of a football field&#10;&#10;Description automatically generated" id="143" name="Google Shape;143;p15"/>
          <p:cNvPicPr preferRelativeResize="0"/>
          <p:nvPr/>
        </p:nvPicPr>
        <p:blipFill rotWithShape="1">
          <a:blip r:embed="rId3">
            <a:alphaModFix/>
          </a:blip>
          <a:srcRect b="0" l="0" r="0" t="0"/>
          <a:stretch/>
        </p:blipFill>
        <p:spPr>
          <a:xfrm rot="5400000">
            <a:off x="1778794" y="-692943"/>
            <a:ext cx="5600701" cy="9158288"/>
          </a:xfrm>
          <a:prstGeom prst="rect">
            <a:avLst/>
          </a:prstGeom>
          <a:noFill/>
          <a:ln>
            <a:noFill/>
          </a:ln>
        </p:spPr>
      </p:pic>
      <p:pic>
        <p:nvPicPr>
          <p:cNvPr descr="A yellow shirt with black background&#10;&#10;Description automatically generated" id="144" name="Google Shape;144;p15"/>
          <p:cNvPicPr preferRelativeResize="0"/>
          <p:nvPr/>
        </p:nvPicPr>
        <p:blipFill rotWithShape="1">
          <a:blip r:embed="rId4">
            <a:alphaModFix/>
          </a:blip>
          <a:srcRect b="0" l="0" r="0" t="0"/>
          <a:stretch/>
        </p:blipFill>
        <p:spPr>
          <a:xfrm>
            <a:off x="507622" y="3585572"/>
            <a:ext cx="889451" cy="549275"/>
          </a:xfrm>
          <a:prstGeom prst="rect">
            <a:avLst/>
          </a:prstGeom>
          <a:noFill/>
          <a:ln>
            <a:noFill/>
          </a:ln>
        </p:spPr>
      </p:pic>
      <p:grpSp>
        <p:nvGrpSpPr>
          <p:cNvPr id="145" name="Google Shape;145;p15"/>
          <p:cNvGrpSpPr/>
          <p:nvPr/>
        </p:nvGrpSpPr>
        <p:grpSpPr>
          <a:xfrm>
            <a:off x="2208011" y="1501624"/>
            <a:ext cx="1187677" cy="932655"/>
            <a:chOff x="2335097" y="1527970"/>
            <a:chExt cx="1187677" cy="932655"/>
          </a:xfrm>
        </p:grpSpPr>
        <p:pic>
          <p:nvPicPr>
            <p:cNvPr descr="A blue shirt with black background&#10;&#10;Description automatically generated" id="146" name="Google Shape;146;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47" name="Google Shape;147;p15"/>
            <p:cNvSpPr txBox="1"/>
            <p:nvPr/>
          </p:nvSpPr>
          <p:spPr>
            <a:xfrm>
              <a:off x="2714640" y="1617946"/>
              <a:ext cx="56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a:t>
              </a:r>
              <a:endParaRPr/>
            </a:p>
          </p:txBody>
        </p:sp>
        <p:sp>
          <p:nvSpPr>
            <p:cNvPr id="148" name="Google Shape;148;p15"/>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Fabinho</a:t>
              </a:r>
              <a:endParaRPr/>
            </a:p>
          </p:txBody>
        </p:sp>
      </p:grpSp>
      <p:grpSp>
        <p:nvGrpSpPr>
          <p:cNvPr id="149" name="Google Shape;149;p15"/>
          <p:cNvGrpSpPr/>
          <p:nvPr/>
        </p:nvGrpSpPr>
        <p:grpSpPr>
          <a:xfrm>
            <a:off x="1594943" y="2618945"/>
            <a:ext cx="1187677" cy="932655"/>
            <a:chOff x="2335097" y="1527970"/>
            <a:chExt cx="1187677" cy="932655"/>
          </a:xfrm>
        </p:grpSpPr>
        <p:pic>
          <p:nvPicPr>
            <p:cNvPr descr="A blue shirt with black background&#10;&#10;Description automatically generated" id="150" name="Google Shape;150;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51" name="Google Shape;151;p15"/>
            <p:cNvSpPr txBox="1"/>
            <p:nvPr/>
          </p:nvSpPr>
          <p:spPr>
            <a:xfrm>
              <a:off x="2714630" y="1617950"/>
              <a:ext cx="573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a:t>
              </a:r>
              <a:endParaRPr/>
            </a:p>
          </p:txBody>
        </p:sp>
        <p:sp>
          <p:nvSpPr>
            <p:cNvPr id="152" name="Google Shape;152;p15"/>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Marquez</a:t>
              </a:r>
              <a:endParaRPr/>
            </a:p>
          </p:txBody>
        </p:sp>
      </p:grpSp>
      <p:grpSp>
        <p:nvGrpSpPr>
          <p:cNvPr id="153" name="Google Shape;153;p15"/>
          <p:cNvGrpSpPr/>
          <p:nvPr/>
        </p:nvGrpSpPr>
        <p:grpSpPr>
          <a:xfrm>
            <a:off x="1594942" y="4024846"/>
            <a:ext cx="1187677" cy="932655"/>
            <a:chOff x="2335097" y="1527970"/>
            <a:chExt cx="1187677" cy="932655"/>
          </a:xfrm>
        </p:grpSpPr>
        <p:pic>
          <p:nvPicPr>
            <p:cNvPr descr="A blue shirt with black background&#10;&#10;Description automatically generated" id="154" name="Google Shape;154;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55" name="Google Shape;155;p15"/>
            <p:cNvSpPr txBox="1"/>
            <p:nvPr/>
          </p:nvSpPr>
          <p:spPr>
            <a:xfrm>
              <a:off x="2714631" y="1617949"/>
              <a:ext cx="541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15</a:t>
              </a:r>
              <a:endParaRPr/>
            </a:p>
          </p:txBody>
        </p:sp>
        <p:sp>
          <p:nvSpPr>
            <p:cNvPr id="156" name="Google Shape;156;p15"/>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J. Yaro</a:t>
              </a:r>
              <a:endParaRPr/>
            </a:p>
          </p:txBody>
        </p:sp>
      </p:grpSp>
      <p:grpSp>
        <p:nvGrpSpPr>
          <p:cNvPr id="157" name="Google Shape;157;p15"/>
          <p:cNvGrpSpPr/>
          <p:nvPr/>
        </p:nvGrpSpPr>
        <p:grpSpPr>
          <a:xfrm>
            <a:off x="2133449" y="5365639"/>
            <a:ext cx="1471800" cy="918586"/>
            <a:chOff x="2256095" y="1527970"/>
            <a:chExt cx="1471800" cy="918586"/>
          </a:xfrm>
        </p:grpSpPr>
        <p:pic>
          <p:nvPicPr>
            <p:cNvPr descr="A blue shirt with black background&#10;&#10;Description automatically generated" id="158" name="Google Shape;158;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59" name="Google Shape;159;p15"/>
            <p:cNvSpPr txBox="1"/>
            <p:nvPr/>
          </p:nvSpPr>
          <p:spPr>
            <a:xfrm>
              <a:off x="2714620" y="1617931"/>
              <a:ext cx="516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a:t>
              </a:r>
              <a:endParaRPr/>
            </a:p>
          </p:txBody>
        </p:sp>
        <p:sp>
          <p:nvSpPr>
            <p:cNvPr id="160" name="Google Shape;160;p15"/>
            <p:cNvSpPr txBox="1"/>
            <p:nvPr/>
          </p:nvSpPr>
          <p:spPr>
            <a:xfrm>
              <a:off x="2256095" y="2077256"/>
              <a:ext cx="14718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Rosenberry</a:t>
              </a:r>
              <a:endParaRPr/>
            </a:p>
          </p:txBody>
        </p:sp>
      </p:grpSp>
      <p:grpSp>
        <p:nvGrpSpPr>
          <p:cNvPr id="161" name="Google Shape;161;p15"/>
          <p:cNvGrpSpPr/>
          <p:nvPr/>
        </p:nvGrpSpPr>
        <p:grpSpPr>
          <a:xfrm>
            <a:off x="5629766" y="3366828"/>
            <a:ext cx="1187677" cy="932655"/>
            <a:chOff x="2335097" y="1527970"/>
            <a:chExt cx="1187677" cy="932655"/>
          </a:xfrm>
        </p:grpSpPr>
        <p:pic>
          <p:nvPicPr>
            <p:cNvPr descr="A blue shirt with black background&#10;&#10;Description automatically generated" id="162" name="Google Shape;162;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63" name="Google Shape;163;p15"/>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6</a:t>
              </a:r>
              <a:endParaRPr/>
            </a:p>
          </p:txBody>
        </p:sp>
        <p:sp>
          <p:nvSpPr>
            <p:cNvPr id="164" name="Google Shape;164;p15"/>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Alberg</a:t>
              </a:r>
              <a:endParaRPr/>
            </a:p>
          </p:txBody>
        </p:sp>
      </p:grpSp>
      <p:grpSp>
        <p:nvGrpSpPr>
          <p:cNvPr id="165" name="Google Shape;165;p15"/>
          <p:cNvGrpSpPr/>
          <p:nvPr/>
        </p:nvGrpSpPr>
        <p:grpSpPr>
          <a:xfrm>
            <a:off x="3979391" y="2634845"/>
            <a:ext cx="1187677" cy="932655"/>
            <a:chOff x="2335097" y="1527970"/>
            <a:chExt cx="1187677" cy="932655"/>
          </a:xfrm>
        </p:grpSpPr>
        <p:pic>
          <p:nvPicPr>
            <p:cNvPr descr="A blue shirt with black background&#10;&#10;Description automatically generated" id="166" name="Google Shape;166;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67" name="Google Shape;167;p15"/>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7</a:t>
              </a:r>
              <a:endParaRPr/>
            </a:p>
          </p:txBody>
        </p:sp>
        <p:sp>
          <p:nvSpPr>
            <p:cNvPr id="168" name="Google Shape;168;p15"/>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Caroll</a:t>
              </a:r>
              <a:endParaRPr/>
            </a:p>
          </p:txBody>
        </p:sp>
      </p:grpSp>
      <p:grpSp>
        <p:nvGrpSpPr>
          <p:cNvPr id="169" name="Google Shape;169;p15"/>
          <p:cNvGrpSpPr/>
          <p:nvPr/>
        </p:nvGrpSpPr>
        <p:grpSpPr>
          <a:xfrm>
            <a:off x="3989211" y="4362889"/>
            <a:ext cx="1187677" cy="932655"/>
            <a:chOff x="2335097" y="1527970"/>
            <a:chExt cx="1187677" cy="932655"/>
          </a:xfrm>
        </p:grpSpPr>
        <p:pic>
          <p:nvPicPr>
            <p:cNvPr descr="A blue shirt with black background&#10;&#10;Description automatically generated" id="170" name="Google Shape;170;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71" name="Google Shape;171;p15"/>
            <p:cNvSpPr txBox="1"/>
            <p:nvPr/>
          </p:nvSpPr>
          <p:spPr>
            <a:xfrm>
              <a:off x="2714639" y="1617931"/>
              <a:ext cx="534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10</a:t>
              </a:r>
              <a:endParaRPr/>
            </a:p>
          </p:txBody>
        </p:sp>
        <p:sp>
          <p:nvSpPr>
            <p:cNvPr id="172" name="Google Shape;172;p15"/>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Barnetta</a:t>
              </a:r>
              <a:endParaRPr/>
            </a:p>
          </p:txBody>
        </p:sp>
      </p:grpSp>
      <p:grpSp>
        <p:nvGrpSpPr>
          <p:cNvPr id="173" name="Google Shape;173;p15"/>
          <p:cNvGrpSpPr/>
          <p:nvPr/>
        </p:nvGrpSpPr>
        <p:grpSpPr>
          <a:xfrm>
            <a:off x="5480652" y="5226931"/>
            <a:ext cx="1187677" cy="932655"/>
            <a:chOff x="2335097" y="1527970"/>
            <a:chExt cx="1187677" cy="932655"/>
          </a:xfrm>
        </p:grpSpPr>
        <p:pic>
          <p:nvPicPr>
            <p:cNvPr descr="A blue shirt with black background&#10;&#10;Description automatically generated" id="174" name="Google Shape;174;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75" name="Google Shape;175;p15"/>
            <p:cNvSpPr txBox="1"/>
            <p:nvPr/>
          </p:nvSpPr>
          <p:spPr>
            <a:xfrm>
              <a:off x="2714618" y="1617939"/>
              <a:ext cx="565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a:t>
              </a:r>
              <a:endParaRPr/>
            </a:p>
          </p:txBody>
        </p:sp>
        <p:sp>
          <p:nvSpPr>
            <p:cNvPr id="176" name="Google Shape;176;p15"/>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Ilsinho</a:t>
              </a:r>
              <a:endParaRPr/>
            </a:p>
          </p:txBody>
        </p:sp>
      </p:grpSp>
      <p:grpSp>
        <p:nvGrpSpPr>
          <p:cNvPr id="177" name="Google Shape;177;p15"/>
          <p:cNvGrpSpPr/>
          <p:nvPr/>
        </p:nvGrpSpPr>
        <p:grpSpPr>
          <a:xfrm>
            <a:off x="5629766" y="1607663"/>
            <a:ext cx="1187677" cy="932655"/>
            <a:chOff x="2335097" y="1527970"/>
            <a:chExt cx="1187677" cy="932655"/>
          </a:xfrm>
        </p:grpSpPr>
        <p:pic>
          <p:nvPicPr>
            <p:cNvPr descr="A blue shirt with black background&#10;&#10;Description automatically generated" id="178" name="Google Shape;178;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79" name="Google Shape;179;p15"/>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9</a:t>
              </a:r>
              <a:endParaRPr/>
            </a:p>
          </p:txBody>
        </p:sp>
        <p:sp>
          <p:nvSpPr>
            <p:cNvPr id="180" name="Google Shape;180;p15"/>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Le Toux</a:t>
              </a:r>
              <a:endParaRPr sz="1800">
                <a:solidFill>
                  <a:schemeClr val="dk1"/>
                </a:solidFill>
                <a:latin typeface="Arial"/>
                <a:ea typeface="Arial"/>
                <a:cs typeface="Arial"/>
                <a:sym typeface="Arial"/>
              </a:endParaRPr>
            </a:p>
          </p:txBody>
        </p:sp>
      </p:grpSp>
      <p:grpSp>
        <p:nvGrpSpPr>
          <p:cNvPr id="181" name="Google Shape;181;p15"/>
          <p:cNvGrpSpPr/>
          <p:nvPr/>
        </p:nvGrpSpPr>
        <p:grpSpPr>
          <a:xfrm>
            <a:off x="6983052" y="3428722"/>
            <a:ext cx="1187677" cy="932655"/>
            <a:chOff x="2335097" y="1527970"/>
            <a:chExt cx="1187677" cy="932655"/>
          </a:xfrm>
        </p:grpSpPr>
        <p:pic>
          <p:nvPicPr>
            <p:cNvPr descr="A blue shirt with black background&#10;&#10;Description automatically generated" id="182" name="Google Shape;182;p15"/>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83" name="Google Shape;183;p15"/>
            <p:cNvSpPr txBox="1"/>
            <p:nvPr/>
          </p:nvSpPr>
          <p:spPr>
            <a:xfrm>
              <a:off x="2714619" y="1617948"/>
              <a:ext cx="520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a:t>
              </a:r>
              <a:endParaRPr/>
            </a:p>
          </p:txBody>
        </p:sp>
        <p:sp>
          <p:nvSpPr>
            <p:cNvPr id="184" name="Google Shape;184;p15"/>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Herbers</a:t>
              </a:r>
              <a:endParaRPr/>
            </a:p>
          </p:txBody>
        </p:sp>
      </p:grpSp>
      <p:sp>
        <p:nvSpPr>
          <p:cNvPr id="185" name="Google Shape;185;p15"/>
          <p:cNvSpPr txBox="1"/>
          <p:nvPr/>
        </p:nvSpPr>
        <p:spPr>
          <a:xfrm>
            <a:off x="503086" y="3675543"/>
            <a:ext cx="8894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186" name="Google Shape;186;p15"/>
          <p:cNvSpPr txBox="1"/>
          <p:nvPr/>
        </p:nvSpPr>
        <p:spPr>
          <a:xfrm>
            <a:off x="517640" y="4144491"/>
            <a:ext cx="8491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Blake</a:t>
            </a:r>
            <a:endParaRPr/>
          </a:p>
        </p:txBody>
      </p:sp>
      <p:sp>
        <p:nvSpPr>
          <p:cNvPr id="187" name="Google Shape;187;p15"/>
          <p:cNvSpPr txBox="1"/>
          <p:nvPr/>
        </p:nvSpPr>
        <p:spPr>
          <a:xfrm>
            <a:off x="9234402" y="651275"/>
            <a:ext cx="2815200" cy="646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a:t>
            </a:r>
            <a:r>
              <a:rPr lang="en-US" sz="1800">
                <a:solidFill>
                  <a:schemeClr val="lt1"/>
                </a:solidFill>
              </a:rPr>
              <a:t>core: Union 2 - 3 Whitecaps</a:t>
            </a:r>
            <a:endParaRPr sz="1800">
              <a:solidFill>
                <a:schemeClr val="lt1"/>
              </a:solidFill>
            </a:endParaRPr>
          </a:p>
          <a:p>
            <a:pPr indent="-342900" lvl="0" marL="457200" marR="0" rtl="0" algn="l">
              <a:spcBef>
                <a:spcPts val="0"/>
              </a:spcBef>
              <a:spcAft>
                <a:spcPts val="0"/>
              </a:spcAft>
              <a:buClr>
                <a:schemeClr val="lt1"/>
              </a:buClr>
              <a:buSzPts val="1800"/>
              <a:buFont typeface="Arial"/>
              <a:buChar char="●"/>
            </a:pPr>
            <a:r>
              <a:rPr lang="en-US" sz="1800">
                <a:solidFill>
                  <a:schemeClr val="lt1"/>
                </a:solidFill>
              </a:rPr>
              <a:t>Goals:</a:t>
            </a:r>
            <a:endParaRPr sz="1800">
              <a:solidFill>
                <a:schemeClr val="lt1"/>
              </a:solidFill>
            </a:endParaRPr>
          </a:p>
          <a:p>
            <a:pPr indent="-342900" lvl="1" marL="914400" marR="0" rtl="0" algn="l">
              <a:spcBef>
                <a:spcPts val="0"/>
              </a:spcBef>
              <a:spcAft>
                <a:spcPts val="0"/>
              </a:spcAft>
              <a:buClr>
                <a:schemeClr val="lt1"/>
              </a:buClr>
              <a:buSzPts val="1800"/>
              <a:buChar char="○"/>
            </a:pPr>
            <a:r>
              <a:rPr lang="en-US" sz="1800">
                <a:solidFill>
                  <a:schemeClr val="lt1"/>
                </a:solidFill>
              </a:rPr>
              <a:t>Alberg 14’</a:t>
            </a:r>
            <a:endParaRPr sz="1800">
              <a:solidFill>
                <a:schemeClr val="lt1"/>
              </a:solidFill>
            </a:endParaRPr>
          </a:p>
          <a:p>
            <a:pPr indent="-342900" lvl="1" marL="914400" marR="0" rtl="0" algn="l">
              <a:spcBef>
                <a:spcPts val="0"/>
              </a:spcBef>
              <a:spcAft>
                <a:spcPts val="0"/>
              </a:spcAft>
              <a:buClr>
                <a:schemeClr val="lt1"/>
              </a:buClr>
              <a:buSzPts val="1800"/>
              <a:buChar char="○"/>
            </a:pPr>
            <a:r>
              <a:rPr lang="en-US" sz="1800">
                <a:solidFill>
                  <a:schemeClr val="lt1"/>
                </a:solidFill>
              </a:rPr>
              <a:t>Pontius 90+4’</a:t>
            </a:r>
            <a:endParaRPr sz="1800">
              <a:solidFill>
                <a:schemeClr val="lt1"/>
              </a:solidFill>
            </a:endParaRPr>
          </a:p>
          <a:p>
            <a:pPr indent="-342900" lvl="0" marL="457200" marR="0" rtl="0" algn="l">
              <a:spcBef>
                <a:spcPts val="0"/>
              </a:spcBef>
              <a:spcAft>
                <a:spcPts val="0"/>
              </a:spcAft>
              <a:buClr>
                <a:schemeClr val="lt1"/>
              </a:buClr>
              <a:buSzPts val="1800"/>
              <a:buChar char="●"/>
            </a:pPr>
            <a:r>
              <a:rPr lang="en-US" sz="1800">
                <a:solidFill>
                  <a:schemeClr val="lt1"/>
                </a:solidFill>
              </a:rPr>
              <a:t>Discipline</a:t>
            </a:r>
            <a:endParaRPr sz="1800">
              <a:solidFill>
                <a:schemeClr val="lt1"/>
              </a:solidFill>
            </a:endParaRPr>
          </a:p>
          <a:p>
            <a:pPr indent="-342900" lvl="1" marL="914400" marR="0" rtl="0" algn="l">
              <a:spcBef>
                <a:spcPts val="0"/>
              </a:spcBef>
              <a:spcAft>
                <a:spcPts val="0"/>
              </a:spcAft>
              <a:buClr>
                <a:schemeClr val="lt1"/>
              </a:buClr>
              <a:buSzPts val="1800"/>
              <a:buChar char="○"/>
            </a:pPr>
            <a:r>
              <a:rPr lang="en-US" sz="1800">
                <a:solidFill>
                  <a:schemeClr val="lt1"/>
                </a:solidFill>
              </a:rPr>
              <a:t>Barnetta 36’ (bad foul)</a:t>
            </a:r>
            <a:endParaRPr sz="1800">
              <a:solidFill>
                <a:schemeClr val="lt1"/>
              </a:solidFill>
            </a:endParaRPr>
          </a:p>
          <a:p>
            <a:pPr indent="0" lvl="0" marL="0" marR="0" rtl="0" algn="l">
              <a:spcBef>
                <a:spcPts val="0"/>
              </a:spcBef>
              <a:spcAft>
                <a:spcPts val="0"/>
              </a:spcAft>
              <a:buNone/>
            </a:pPr>
            <a:r>
              <a:rPr lang="en-US" sz="1800">
                <a:solidFill>
                  <a:schemeClr val="lt1"/>
                </a:solidFill>
              </a:rPr>
              <a:t>Substitutions:</a:t>
            </a:r>
            <a:endParaRPr sz="1800">
              <a:solidFill>
                <a:schemeClr val="lt1"/>
              </a:solidFill>
            </a:endParaRPr>
          </a:p>
          <a:p>
            <a:pPr indent="-342900" lvl="0" marL="457200" marR="0" rtl="0" algn="l">
              <a:spcBef>
                <a:spcPts val="0"/>
              </a:spcBef>
              <a:spcAft>
                <a:spcPts val="0"/>
              </a:spcAft>
              <a:buClr>
                <a:schemeClr val="lt1"/>
              </a:buClr>
              <a:buSzPts val="1800"/>
              <a:buChar char="●"/>
            </a:pPr>
            <a:r>
              <a:rPr lang="en-US" sz="1800">
                <a:solidFill>
                  <a:schemeClr val="lt1"/>
                </a:solidFill>
              </a:rPr>
              <a:t>Pontius replaced Ilsinho 65’</a:t>
            </a:r>
            <a:endParaRPr sz="1800">
              <a:solidFill>
                <a:schemeClr val="lt1"/>
              </a:solidFill>
            </a:endParaRPr>
          </a:p>
          <a:p>
            <a:pPr indent="-342900" lvl="0" marL="457200" marR="0" rtl="0" algn="l">
              <a:spcBef>
                <a:spcPts val="0"/>
              </a:spcBef>
              <a:spcAft>
                <a:spcPts val="0"/>
              </a:spcAft>
              <a:buClr>
                <a:schemeClr val="lt1"/>
              </a:buClr>
              <a:buSzPts val="1800"/>
              <a:buChar char="●"/>
            </a:pPr>
            <a:r>
              <a:rPr lang="en-US" sz="1800">
                <a:solidFill>
                  <a:schemeClr val="lt1"/>
                </a:solidFill>
              </a:rPr>
              <a:t>Restrepo replaced Herbers 75’</a:t>
            </a:r>
            <a:endParaRPr sz="1800">
              <a:solidFill>
                <a:schemeClr val="lt1"/>
              </a:solidFill>
            </a:endParaRPr>
          </a:p>
          <a:p>
            <a:pPr indent="-342900" lvl="0" marL="457200" marR="0" rtl="0" algn="l">
              <a:spcBef>
                <a:spcPts val="0"/>
              </a:spcBef>
              <a:spcAft>
                <a:spcPts val="0"/>
              </a:spcAft>
              <a:buClr>
                <a:schemeClr val="lt1"/>
              </a:buClr>
              <a:buSzPts val="1800"/>
              <a:buChar char="●"/>
            </a:pPr>
            <a:r>
              <a:rPr lang="en-US" sz="1800">
                <a:solidFill>
                  <a:schemeClr val="lt1"/>
                </a:solidFill>
              </a:rPr>
              <a:t>Fernandes replaced Fabinho 81’</a:t>
            </a:r>
            <a:endParaRPr sz="1800">
              <a:solidFill>
                <a:schemeClr val="lt1"/>
              </a:solidFil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Formation Changes</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rPr>
              <a:t>6 started staying really high, incorporated long throws while losing, outside backs pushed higher</a:t>
            </a:r>
            <a:endParaRPr sz="1800">
              <a:solidFill>
                <a:schemeClr val="lt1"/>
              </a:solidFil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lose up of a football ball&#10;&#10;Description automatically generated" id="188" name="Google Shape;188;p15"/>
          <p:cNvPicPr preferRelativeResize="0"/>
          <p:nvPr>
            <p:ph idx="1" type="body"/>
          </p:nvPr>
        </p:nvPicPr>
        <p:blipFill rotWithShape="1">
          <a:blip r:embed="rId6">
            <a:alphaModFix/>
          </a:blip>
          <a:srcRect b="0" l="0" r="0" t="0"/>
          <a:stretch/>
        </p:blipFill>
        <p:spPr>
          <a:xfrm>
            <a:off x="6420531" y="3759736"/>
            <a:ext cx="247800" cy="247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222853" y="213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t>In Possession</a:t>
            </a:r>
            <a:endParaRPr/>
          </a:p>
        </p:txBody>
      </p:sp>
      <p:sp>
        <p:nvSpPr>
          <p:cNvPr id="194" name="Google Shape;194;p16"/>
          <p:cNvSpPr txBox="1"/>
          <p:nvPr>
            <p:ph idx="1" type="body"/>
          </p:nvPr>
        </p:nvSpPr>
        <p:spPr>
          <a:xfrm>
            <a:off x="9146300" y="1426076"/>
            <a:ext cx="2207400" cy="47508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lt1"/>
              </a:buClr>
              <a:buSzPct val="100000"/>
              <a:buChar char="•"/>
            </a:pPr>
            <a:r>
              <a:rPr lang="en-US"/>
              <a:t>6 pushes high almost like shadow striker</a:t>
            </a:r>
            <a:endParaRPr/>
          </a:p>
          <a:p>
            <a:pPr indent="-228600" lvl="0" marL="228600" rtl="0" algn="l">
              <a:lnSpc>
                <a:spcPct val="90000"/>
              </a:lnSpc>
              <a:spcBef>
                <a:spcPts val="1000"/>
              </a:spcBef>
              <a:spcAft>
                <a:spcPts val="0"/>
              </a:spcAft>
              <a:buClr>
                <a:schemeClr val="lt1"/>
              </a:buClr>
              <a:buSzPct val="100000"/>
              <a:buChar char="•"/>
            </a:pPr>
            <a:r>
              <a:rPr lang="en-US"/>
              <a:t>25 will tuck in, especially if ball is on opposite side</a:t>
            </a:r>
            <a:endParaRPr/>
          </a:p>
          <a:p>
            <a:pPr indent="-228600" lvl="0" marL="228600" rtl="0" algn="l">
              <a:lnSpc>
                <a:spcPct val="90000"/>
              </a:lnSpc>
              <a:spcBef>
                <a:spcPts val="1000"/>
              </a:spcBef>
              <a:spcAft>
                <a:spcPts val="0"/>
              </a:spcAft>
              <a:buClr>
                <a:schemeClr val="lt1"/>
              </a:buClr>
              <a:buSzPct val="100000"/>
              <a:buChar char="•"/>
            </a:pPr>
            <a:r>
              <a:rPr lang="en-US"/>
              <a:t>10 covers the entire pitch, 7 stays deeper</a:t>
            </a:r>
            <a:endParaRPr/>
          </a:p>
          <a:p>
            <a:pPr indent="-228600" lvl="0" marL="228600" rtl="0" algn="l">
              <a:lnSpc>
                <a:spcPct val="90000"/>
              </a:lnSpc>
              <a:spcBef>
                <a:spcPts val="1000"/>
              </a:spcBef>
              <a:spcAft>
                <a:spcPts val="0"/>
              </a:spcAft>
              <a:buClr>
                <a:schemeClr val="lt1"/>
              </a:buClr>
              <a:buSzPct val="100000"/>
              <a:buChar char="•"/>
            </a:pPr>
            <a:r>
              <a:rPr lang="en-US"/>
              <a:t>Outside backs don’t push forward too often, 12 will push forward when 25 tucks inside</a:t>
            </a:r>
            <a:endParaRPr/>
          </a:p>
        </p:txBody>
      </p:sp>
      <p:pic>
        <p:nvPicPr>
          <p:cNvPr descr="A screenshot of a football field&#10;&#10;Description automatically generated" id="195" name="Google Shape;195;p16"/>
          <p:cNvPicPr preferRelativeResize="0"/>
          <p:nvPr/>
        </p:nvPicPr>
        <p:blipFill rotWithShape="1">
          <a:blip r:embed="rId3">
            <a:alphaModFix/>
          </a:blip>
          <a:srcRect b="0" l="0" r="0" t="0"/>
          <a:stretch/>
        </p:blipFill>
        <p:spPr>
          <a:xfrm rot="5400000">
            <a:off x="1658749" y="-401449"/>
            <a:ext cx="5600700" cy="8918197"/>
          </a:xfrm>
          <a:prstGeom prst="rect">
            <a:avLst/>
          </a:prstGeom>
          <a:noFill/>
          <a:ln>
            <a:noFill/>
          </a:ln>
        </p:spPr>
      </p:pic>
      <p:pic>
        <p:nvPicPr>
          <p:cNvPr descr="A yellow shirt with black background&#10;&#10;Description automatically generated" id="196" name="Google Shape;196;p16"/>
          <p:cNvPicPr preferRelativeResize="0"/>
          <p:nvPr/>
        </p:nvPicPr>
        <p:blipFill rotWithShape="1">
          <a:blip r:embed="rId4">
            <a:alphaModFix/>
          </a:blip>
          <a:srcRect b="0" l="0" r="0" t="0"/>
          <a:stretch/>
        </p:blipFill>
        <p:spPr>
          <a:xfrm>
            <a:off x="507623" y="3783013"/>
            <a:ext cx="889451" cy="549275"/>
          </a:xfrm>
          <a:prstGeom prst="rect">
            <a:avLst/>
          </a:prstGeom>
          <a:noFill/>
          <a:ln>
            <a:noFill/>
          </a:ln>
        </p:spPr>
      </p:pic>
      <p:grpSp>
        <p:nvGrpSpPr>
          <p:cNvPr id="197" name="Google Shape;197;p16"/>
          <p:cNvGrpSpPr/>
          <p:nvPr/>
        </p:nvGrpSpPr>
        <p:grpSpPr>
          <a:xfrm>
            <a:off x="2208012" y="1699065"/>
            <a:ext cx="1187677" cy="932655"/>
            <a:chOff x="2335097" y="1527970"/>
            <a:chExt cx="1187677" cy="932655"/>
          </a:xfrm>
        </p:grpSpPr>
        <p:pic>
          <p:nvPicPr>
            <p:cNvPr descr="A blue shirt with black background&#10;&#10;Description automatically generated" id="198" name="Google Shape;198;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199" name="Google Shape;199;p16"/>
            <p:cNvSpPr txBox="1"/>
            <p:nvPr/>
          </p:nvSpPr>
          <p:spPr>
            <a:xfrm>
              <a:off x="2714636" y="1617930"/>
              <a:ext cx="50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a:t>
              </a:r>
              <a:endParaRPr/>
            </a:p>
          </p:txBody>
        </p:sp>
        <p:sp>
          <p:nvSpPr>
            <p:cNvPr id="200" name="Google Shape;200;p16"/>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Fabinho</a:t>
              </a:r>
              <a:endParaRPr/>
            </a:p>
          </p:txBody>
        </p:sp>
      </p:grpSp>
      <p:grpSp>
        <p:nvGrpSpPr>
          <p:cNvPr id="201" name="Google Shape;201;p16"/>
          <p:cNvGrpSpPr/>
          <p:nvPr/>
        </p:nvGrpSpPr>
        <p:grpSpPr>
          <a:xfrm>
            <a:off x="1594944" y="2816386"/>
            <a:ext cx="1187677" cy="932655"/>
            <a:chOff x="2335097" y="1527970"/>
            <a:chExt cx="1187677" cy="932655"/>
          </a:xfrm>
        </p:grpSpPr>
        <p:pic>
          <p:nvPicPr>
            <p:cNvPr descr="A blue shirt with black background&#10;&#10;Description automatically generated" id="202" name="Google Shape;202;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203" name="Google Shape;203;p16"/>
            <p:cNvSpPr txBox="1"/>
            <p:nvPr/>
          </p:nvSpPr>
          <p:spPr>
            <a:xfrm>
              <a:off x="2714629" y="1617934"/>
              <a:ext cx="50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a:t>
              </a:r>
              <a:endParaRPr/>
            </a:p>
          </p:txBody>
        </p:sp>
        <p:sp>
          <p:nvSpPr>
            <p:cNvPr id="204" name="Google Shape;204;p16"/>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Marquez</a:t>
              </a:r>
              <a:endParaRPr/>
            </a:p>
          </p:txBody>
        </p:sp>
      </p:grpSp>
      <p:grpSp>
        <p:nvGrpSpPr>
          <p:cNvPr id="205" name="Google Shape;205;p16"/>
          <p:cNvGrpSpPr/>
          <p:nvPr/>
        </p:nvGrpSpPr>
        <p:grpSpPr>
          <a:xfrm>
            <a:off x="1594943" y="4222287"/>
            <a:ext cx="1187677" cy="932655"/>
            <a:chOff x="2335097" y="1527970"/>
            <a:chExt cx="1187677" cy="932655"/>
          </a:xfrm>
        </p:grpSpPr>
        <p:pic>
          <p:nvPicPr>
            <p:cNvPr descr="A blue shirt with black background&#10;&#10;Description automatically generated" id="206" name="Google Shape;206;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207" name="Google Shape;207;p16"/>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4</a:t>
              </a:r>
              <a:endParaRPr/>
            </a:p>
          </p:txBody>
        </p:sp>
        <p:sp>
          <p:nvSpPr>
            <p:cNvPr id="208" name="Google Shape;208;p16"/>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Tribbett</a:t>
              </a:r>
              <a:endParaRPr/>
            </a:p>
          </p:txBody>
        </p:sp>
      </p:grpSp>
      <p:grpSp>
        <p:nvGrpSpPr>
          <p:cNvPr id="209" name="Google Shape;209;p16"/>
          <p:cNvGrpSpPr/>
          <p:nvPr/>
        </p:nvGrpSpPr>
        <p:grpSpPr>
          <a:xfrm>
            <a:off x="2133449" y="5563080"/>
            <a:ext cx="1455900" cy="918570"/>
            <a:chOff x="2256094" y="1527970"/>
            <a:chExt cx="1455900" cy="918570"/>
          </a:xfrm>
        </p:grpSpPr>
        <p:pic>
          <p:nvPicPr>
            <p:cNvPr descr="A blue shirt with black background&#10;&#10;Description automatically generated" id="210" name="Google Shape;210;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211" name="Google Shape;211;p16"/>
            <p:cNvSpPr txBox="1"/>
            <p:nvPr/>
          </p:nvSpPr>
          <p:spPr>
            <a:xfrm>
              <a:off x="2714619" y="1617940"/>
              <a:ext cx="50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a:t>
              </a:r>
              <a:endParaRPr/>
            </a:p>
          </p:txBody>
        </p:sp>
        <p:sp>
          <p:nvSpPr>
            <p:cNvPr id="212" name="Google Shape;212;p16"/>
            <p:cNvSpPr txBox="1"/>
            <p:nvPr/>
          </p:nvSpPr>
          <p:spPr>
            <a:xfrm>
              <a:off x="2256094" y="2077240"/>
              <a:ext cx="14559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Rosenberry</a:t>
              </a:r>
              <a:endParaRPr/>
            </a:p>
          </p:txBody>
        </p:sp>
      </p:grpSp>
      <p:grpSp>
        <p:nvGrpSpPr>
          <p:cNvPr id="213" name="Google Shape;213;p16"/>
          <p:cNvGrpSpPr/>
          <p:nvPr/>
        </p:nvGrpSpPr>
        <p:grpSpPr>
          <a:xfrm>
            <a:off x="5514904" y="3379604"/>
            <a:ext cx="1187677" cy="932655"/>
            <a:chOff x="2335097" y="1527970"/>
            <a:chExt cx="1187677" cy="932655"/>
          </a:xfrm>
        </p:grpSpPr>
        <p:pic>
          <p:nvPicPr>
            <p:cNvPr descr="A blue shirt with black background&#10;&#10;Description automatically generated" id="214" name="Google Shape;214;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215" name="Google Shape;215;p16"/>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6</a:t>
              </a:r>
              <a:endParaRPr/>
            </a:p>
          </p:txBody>
        </p:sp>
        <p:sp>
          <p:nvSpPr>
            <p:cNvPr id="216" name="Google Shape;216;p16"/>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Alberg</a:t>
              </a:r>
              <a:endParaRPr/>
            </a:p>
          </p:txBody>
        </p:sp>
      </p:grpSp>
      <p:grpSp>
        <p:nvGrpSpPr>
          <p:cNvPr id="217" name="Google Shape;217;p16"/>
          <p:cNvGrpSpPr/>
          <p:nvPr/>
        </p:nvGrpSpPr>
        <p:grpSpPr>
          <a:xfrm>
            <a:off x="3103602" y="3638718"/>
            <a:ext cx="1187677" cy="932655"/>
            <a:chOff x="2335097" y="1527970"/>
            <a:chExt cx="1187677" cy="932655"/>
          </a:xfrm>
        </p:grpSpPr>
        <p:pic>
          <p:nvPicPr>
            <p:cNvPr descr="A blue shirt with black background&#10;&#10;Description automatically generated" id="218" name="Google Shape;218;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219" name="Google Shape;219;p16"/>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7</a:t>
              </a:r>
              <a:endParaRPr/>
            </a:p>
          </p:txBody>
        </p:sp>
        <p:sp>
          <p:nvSpPr>
            <p:cNvPr id="220" name="Google Shape;220;p16"/>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Caroll</a:t>
              </a:r>
              <a:endParaRPr/>
            </a:p>
          </p:txBody>
        </p:sp>
      </p:grpSp>
      <p:grpSp>
        <p:nvGrpSpPr>
          <p:cNvPr id="221" name="Google Shape;221;p16"/>
          <p:cNvGrpSpPr/>
          <p:nvPr/>
        </p:nvGrpSpPr>
        <p:grpSpPr>
          <a:xfrm>
            <a:off x="3994337" y="4343328"/>
            <a:ext cx="1187677" cy="932655"/>
            <a:chOff x="2335097" y="1527970"/>
            <a:chExt cx="1187677" cy="932655"/>
          </a:xfrm>
        </p:grpSpPr>
        <p:pic>
          <p:nvPicPr>
            <p:cNvPr descr="A blue shirt with black background&#10;&#10;Description automatically generated" id="222" name="Google Shape;222;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223" name="Google Shape;223;p16"/>
            <p:cNvSpPr txBox="1"/>
            <p:nvPr/>
          </p:nvSpPr>
          <p:spPr>
            <a:xfrm>
              <a:off x="2714637" y="1617942"/>
              <a:ext cx="50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10</a:t>
              </a:r>
              <a:endParaRPr/>
            </a:p>
          </p:txBody>
        </p:sp>
        <p:sp>
          <p:nvSpPr>
            <p:cNvPr id="224" name="Google Shape;224;p16"/>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Barnetta</a:t>
              </a:r>
              <a:endParaRPr/>
            </a:p>
          </p:txBody>
        </p:sp>
      </p:grpSp>
      <p:grpSp>
        <p:nvGrpSpPr>
          <p:cNvPr id="225" name="Google Shape;225;p16"/>
          <p:cNvGrpSpPr/>
          <p:nvPr/>
        </p:nvGrpSpPr>
        <p:grpSpPr>
          <a:xfrm>
            <a:off x="5480652" y="5733477"/>
            <a:ext cx="1187677" cy="932655"/>
            <a:chOff x="2335097" y="1527970"/>
            <a:chExt cx="1187677" cy="932655"/>
          </a:xfrm>
        </p:grpSpPr>
        <p:pic>
          <p:nvPicPr>
            <p:cNvPr descr="A blue shirt with black background&#10;&#10;Description automatically generated" id="226" name="Google Shape;226;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227" name="Google Shape;227;p16"/>
            <p:cNvSpPr txBox="1"/>
            <p:nvPr/>
          </p:nvSpPr>
          <p:spPr>
            <a:xfrm>
              <a:off x="2714619" y="1617943"/>
              <a:ext cx="50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a:t>
              </a:r>
              <a:endParaRPr/>
            </a:p>
          </p:txBody>
        </p:sp>
        <p:sp>
          <p:nvSpPr>
            <p:cNvPr id="228" name="Google Shape;228;p16"/>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Ilsinho</a:t>
              </a:r>
              <a:endParaRPr/>
            </a:p>
          </p:txBody>
        </p:sp>
      </p:grpSp>
      <p:grpSp>
        <p:nvGrpSpPr>
          <p:cNvPr id="229" name="Google Shape;229;p16"/>
          <p:cNvGrpSpPr/>
          <p:nvPr/>
        </p:nvGrpSpPr>
        <p:grpSpPr>
          <a:xfrm>
            <a:off x="5480652" y="1817297"/>
            <a:ext cx="1187677" cy="932655"/>
            <a:chOff x="2335097" y="1527970"/>
            <a:chExt cx="1187677" cy="932655"/>
          </a:xfrm>
        </p:grpSpPr>
        <p:pic>
          <p:nvPicPr>
            <p:cNvPr descr="A blue shirt with black background&#10;&#10;Description automatically generated" id="230" name="Google Shape;230;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231" name="Google Shape;231;p16"/>
            <p:cNvSpPr txBox="1"/>
            <p:nvPr/>
          </p:nvSpPr>
          <p:spPr>
            <a:xfrm>
              <a:off x="2714619" y="1617948"/>
              <a:ext cx="50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a:t>
              </a:r>
              <a:endParaRPr/>
            </a:p>
          </p:txBody>
        </p:sp>
        <p:sp>
          <p:nvSpPr>
            <p:cNvPr id="232" name="Google Shape;232;p16"/>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Pontius</a:t>
              </a:r>
              <a:endParaRPr/>
            </a:p>
          </p:txBody>
        </p:sp>
      </p:grpSp>
      <p:grpSp>
        <p:nvGrpSpPr>
          <p:cNvPr id="233" name="Google Shape;233;p16"/>
          <p:cNvGrpSpPr/>
          <p:nvPr/>
        </p:nvGrpSpPr>
        <p:grpSpPr>
          <a:xfrm>
            <a:off x="6640043" y="4343999"/>
            <a:ext cx="1187677" cy="932655"/>
            <a:chOff x="2335097" y="1527970"/>
            <a:chExt cx="1187677" cy="932655"/>
          </a:xfrm>
        </p:grpSpPr>
        <p:pic>
          <p:nvPicPr>
            <p:cNvPr descr="A blue shirt with black background&#10;&#10;Description automatically generated" id="234" name="Google Shape;234;p16"/>
            <p:cNvPicPr preferRelativeResize="0"/>
            <p:nvPr/>
          </p:nvPicPr>
          <p:blipFill rotWithShape="1">
            <a:blip r:embed="rId5">
              <a:alphaModFix/>
            </a:blip>
            <a:srcRect b="0" l="0" r="0" t="0"/>
            <a:stretch/>
          </p:blipFill>
          <p:spPr>
            <a:xfrm>
              <a:off x="2484211" y="1527970"/>
              <a:ext cx="889451" cy="549275"/>
            </a:xfrm>
            <a:prstGeom prst="rect">
              <a:avLst/>
            </a:prstGeom>
            <a:noFill/>
            <a:ln>
              <a:noFill/>
            </a:ln>
          </p:spPr>
        </p:pic>
        <p:sp>
          <p:nvSpPr>
            <p:cNvPr id="235" name="Google Shape;235;p16"/>
            <p:cNvSpPr txBox="1"/>
            <p:nvPr/>
          </p:nvSpPr>
          <p:spPr>
            <a:xfrm>
              <a:off x="2714630" y="1617946"/>
              <a:ext cx="50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a:t>
              </a:r>
              <a:endParaRPr/>
            </a:p>
          </p:txBody>
        </p:sp>
        <p:sp>
          <p:nvSpPr>
            <p:cNvPr id="236" name="Google Shape;236;p16"/>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Herbers</a:t>
              </a:r>
              <a:endParaRPr/>
            </a:p>
          </p:txBody>
        </p:sp>
      </p:grpSp>
      <p:sp>
        <p:nvSpPr>
          <p:cNvPr id="237" name="Google Shape;237;p16"/>
          <p:cNvSpPr txBox="1"/>
          <p:nvPr/>
        </p:nvSpPr>
        <p:spPr>
          <a:xfrm>
            <a:off x="503087" y="3872984"/>
            <a:ext cx="8894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238" name="Google Shape;238;p16"/>
          <p:cNvSpPr txBox="1"/>
          <p:nvPr/>
        </p:nvSpPr>
        <p:spPr>
          <a:xfrm>
            <a:off x="517641" y="4341932"/>
            <a:ext cx="8491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Blake</a:t>
            </a:r>
            <a:endParaRPr/>
          </a:p>
        </p:txBody>
      </p:sp>
      <p:cxnSp>
        <p:nvCxnSpPr>
          <p:cNvPr id="239" name="Google Shape;239;p16"/>
          <p:cNvCxnSpPr/>
          <p:nvPr/>
        </p:nvCxnSpPr>
        <p:spPr>
          <a:xfrm rot="10800000">
            <a:off x="4543847" y="2605945"/>
            <a:ext cx="16212" cy="1706314"/>
          </a:xfrm>
          <a:prstGeom prst="straightConnector1">
            <a:avLst/>
          </a:prstGeom>
          <a:noFill/>
          <a:ln cap="flat" cmpd="sng" w="47625">
            <a:solidFill>
              <a:schemeClr val="accent1"/>
            </a:solidFill>
            <a:prstDash val="dash"/>
            <a:miter lim="800000"/>
            <a:headEnd len="sm" w="sm" type="none"/>
            <a:tailEnd len="med" w="med" type="triangle"/>
          </a:ln>
        </p:spPr>
      </p:cxnSp>
      <p:cxnSp>
        <p:nvCxnSpPr>
          <p:cNvPr id="240" name="Google Shape;240;p16"/>
          <p:cNvCxnSpPr/>
          <p:nvPr/>
        </p:nvCxnSpPr>
        <p:spPr>
          <a:xfrm>
            <a:off x="4588175" y="5250204"/>
            <a:ext cx="0" cy="805695"/>
          </a:xfrm>
          <a:prstGeom prst="straightConnector1">
            <a:avLst/>
          </a:prstGeom>
          <a:noFill/>
          <a:ln cap="flat" cmpd="sng" w="47625">
            <a:solidFill>
              <a:schemeClr val="accent1"/>
            </a:solidFill>
            <a:prstDash val="dash"/>
            <a:miter lim="800000"/>
            <a:headEnd len="sm" w="sm" type="none"/>
            <a:tailEnd len="med" w="med" type="triangle"/>
          </a:ln>
        </p:spPr>
      </p:cxnSp>
      <p:cxnSp>
        <p:nvCxnSpPr>
          <p:cNvPr id="241" name="Google Shape;241;p16"/>
          <p:cNvCxnSpPr/>
          <p:nvPr/>
        </p:nvCxnSpPr>
        <p:spPr>
          <a:xfrm rot="10800000">
            <a:off x="2633508" y="4048222"/>
            <a:ext cx="694401" cy="0"/>
          </a:xfrm>
          <a:prstGeom prst="straightConnector1">
            <a:avLst/>
          </a:prstGeom>
          <a:noFill/>
          <a:ln cap="flat" cmpd="sng" w="47625">
            <a:solidFill>
              <a:schemeClr val="accent1"/>
            </a:solidFill>
            <a:prstDash val="dash"/>
            <a:miter lim="800000"/>
            <a:headEnd len="sm" w="sm" type="none"/>
            <a:tailEnd len="med" w="med" type="triangle"/>
          </a:ln>
        </p:spPr>
      </p:cxnSp>
      <p:cxnSp>
        <p:nvCxnSpPr>
          <p:cNvPr id="242" name="Google Shape;242;p16"/>
          <p:cNvCxnSpPr/>
          <p:nvPr/>
        </p:nvCxnSpPr>
        <p:spPr>
          <a:xfrm flipH="1">
            <a:off x="2894912" y="4274654"/>
            <a:ext cx="502422" cy="593437"/>
          </a:xfrm>
          <a:prstGeom prst="straightConnector1">
            <a:avLst/>
          </a:prstGeom>
          <a:noFill/>
          <a:ln cap="flat" cmpd="sng" w="47625">
            <a:solidFill>
              <a:schemeClr val="accent1"/>
            </a:solidFill>
            <a:prstDash val="dash"/>
            <a:miter lim="800000"/>
            <a:headEnd len="sm" w="sm" type="none"/>
            <a:tailEnd len="med" w="med" type="triangle"/>
          </a:ln>
        </p:spPr>
      </p:cxnSp>
      <p:cxnSp>
        <p:nvCxnSpPr>
          <p:cNvPr id="243" name="Google Shape;243;p16"/>
          <p:cNvCxnSpPr/>
          <p:nvPr/>
        </p:nvCxnSpPr>
        <p:spPr>
          <a:xfrm rot="10800000">
            <a:off x="2980708" y="3091023"/>
            <a:ext cx="414981" cy="568699"/>
          </a:xfrm>
          <a:prstGeom prst="straightConnector1">
            <a:avLst/>
          </a:prstGeom>
          <a:noFill/>
          <a:ln cap="flat" cmpd="sng" w="47625">
            <a:solidFill>
              <a:schemeClr val="accent1"/>
            </a:solidFill>
            <a:prstDash val="dash"/>
            <a:miter lim="800000"/>
            <a:headEnd len="sm" w="sm" type="none"/>
            <a:tailEnd len="med" w="med" type="triangle"/>
          </a:ln>
        </p:spPr>
      </p:cxnSp>
      <p:cxnSp>
        <p:nvCxnSpPr>
          <p:cNvPr id="244" name="Google Shape;244;p16"/>
          <p:cNvCxnSpPr/>
          <p:nvPr/>
        </p:nvCxnSpPr>
        <p:spPr>
          <a:xfrm rot="10800000">
            <a:off x="6024690" y="4807023"/>
            <a:ext cx="49800" cy="904500"/>
          </a:xfrm>
          <a:prstGeom prst="straightConnector1">
            <a:avLst/>
          </a:prstGeom>
          <a:noFill/>
          <a:ln cap="flat" cmpd="sng" w="47625">
            <a:solidFill>
              <a:schemeClr val="accent1"/>
            </a:solidFill>
            <a:prstDash val="dash"/>
            <a:miter lim="800000"/>
            <a:headEnd len="sm" w="sm" type="none"/>
            <a:tailEnd len="med" w="med" type="triangle"/>
          </a:ln>
        </p:spPr>
      </p:cxnSp>
      <p:cxnSp>
        <p:nvCxnSpPr>
          <p:cNvPr id="245" name="Google Shape;245;p16"/>
          <p:cNvCxnSpPr/>
          <p:nvPr/>
        </p:nvCxnSpPr>
        <p:spPr>
          <a:xfrm>
            <a:off x="6539893" y="6022383"/>
            <a:ext cx="889451" cy="33516"/>
          </a:xfrm>
          <a:prstGeom prst="straightConnector1">
            <a:avLst/>
          </a:prstGeom>
          <a:noFill/>
          <a:ln cap="flat" cmpd="sng" w="47625">
            <a:solidFill>
              <a:schemeClr val="accent1"/>
            </a:solidFill>
            <a:prstDash val="dash"/>
            <a:miter lim="800000"/>
            <a:headEnd len="sm" w="sm" type="none"/>
            <a:tailEnd len="med" w="med" type="triangle"/>
          </a:ln>
        </p:spPr>
      </p:cxnSp>
      <p:cxnSp>
        <p:nvCxnSpPr>
          <p:cNvPr id="246" name="Google Shape;246;p16"/>
          <p:cNvCxnSpPr/>
          <p:nvPr/>
        </p:nvCxnSpPr>
        <p:spPr>
          <a:xfrm>
            <a:off x="4795903" y="4640936"/>
            <a:ext cx="1373100" cy="21900"/>
          </a:xfrm>
          <a:prstGeom prst="straightConnector1">
            <a:avLst/>
          </a:prstGeom>
          <a:noFill/>
          <a:ln cap="flat" cmpd="sng" w="47625">
            <a:solidFill>
              <a:schemeClr val="accent1"/>
            </a:solidFill>
            <a:prstDash val="dash"/>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7"/>
          <p:cNvSpPr txBox="1"/>
          <p:nvPr>
            <p:ph type="title"/>
          </p:nvPr>
        </p:nvSpPr>
        <p:spPr>
          <a:xfrm>
            <a:off x="838200" y="-26600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t>Chance Creation – Right Side Build Up</a:t>
            </a:r>
            <a:endParaRPr/>
          </a:p>
        </p:txBody>
      </p:sp>
      <p:sp>
        <p:nvSpPr>
          <p:cNvPr id="252" name="Google Shape;252;p17"/>
          <p:cNvSpPr txBox="1"/>
          <p:nvPr>
            <p:ph idx="1" type="body"/>
          </p:nvPr>
        </p:nvSpPr>
        <p:spPr>
          <a:xfrm>
            <a:off x="8896350" y="1193851"/>
            <a:ext cx="3295800" cy="5183700"/>
          </a:xfrm>
          <a:prstGeom prst="rect">
            <a:avLst/>
          </a:prstGeom>
          <a:noFill/>
          <a:ln>
            <a:noFill/>
          </a:ln>
        </p:spPr>
        <p:txBody>
          <a:bodyPr anchorCtr="0" anchor="t" bIns="45700" lIns="91425" spcFirstLastPara="1" rIns="91425" wrap="square" tIns="45700">
            <a:normAutofit fontScale="92500" lnSpcReduction="20000"/>
          </a:bodyPr>
          <a:lstStyle/>
          <a:p>
            <a:pPr indent="-215265" lvl="0" marL="228600" rtl="0" algn="l">
              <a:lnSpc>
                <a:spcPct val="90000"/>
              </a:lnSpc>
              <a:spcBef>
                <a:spcPts val="0"/>
              </a:spcBef>
              <a:spcAft>
                <a:spcPts val="0"/>
              </a:spcAft>
              <a:buClr>
                <a:schemeClr val="lt1"/>
              </a:buClr>
              <a:buSzPct val="100000"/>
              <a:buChar char="•"/>
            </a:pPr>
            <a:r>
              <a:rPr lang="en-US"/>
              <a:t>25 comes inside to pick up the ball</a:t>
            </a:r>
            <a:endParaRPr/>
          </a:p>
          <a:p>
            <a:pPr indent="-215265" lvl="0" marL="228600" rtl="0" algn="l">
              <a:lnSpc>
                <a:spcPct val="90000"/>
              </a:lnSpc>
              <a:spcBef>
                <a:spcPts val="1000"/>
              </a:spcBef>
              <a:spcAft>
                <a:spcPts val="0"/>
              </a:spcAft>
              <a:buClr>
                <a:schemeClr val="lt1"/>
              </a:buClr>
              <a:buSzPct val="100000"/>
              <a:buChar char="•"/>
            </a:pPr>
            <a:r>
              <a:rPr lang="en-US"/>
              <a:t>Opens space for 12 to push high</a:t>
            </a:r>
            <a:endParaRPr/>
          </a:p>
          <a:p>
            <a:pPr indent="-215265" lvl="0" marL="228600" rtl="0" algn="l">
              <a:lnSpc>
                <a:spcPct val="90000"/>
              </a:lnSpc>
              <a:spcBef>
                <a:spcPts val="1000"/>
              </a:spcBef>
              <a:spcAft>
                <a:spcPts val="0"/>
              </a:spcAft>
              <a:buClr>
                <a:schemeClr val="lt1"/>
              </a:buClr>
              <a:buSzPct val="100000"/>
              <a:buChar char="•"/>
            </a:pPr>
            <a:r>
              <a:rPr lang="en-US"/>
              <a:t>6 and 11 stay high to open highlighted space for 10</a:t>
            </a:r>
            <a:endParaRPr/>
          </a:p>
          <a:p>
            <a:pPr indent="-215265" lvl="0" marL="228600" rtl="0" algn="l">
              <a:lnSpc>
                <a:spcPct val="90000"/>
              </a:lnSpc>
              <a:spcBef>
                <a:spcPts val="1000"/>
              </a:spcBef>
              <a:spcAft>
                <a:spcPts val="0"/>
              </a:spcAft>
              <a:buClr>
                <a:schemeClr val="lt1"/>
              </a:buClr>
              <a:buSzPct val="100000"/>
              <a:buChar char="•"/>
            </a:pPr>
            <a:r>
              <a:rPr lang="en-US"/>
              <a:t>10 combines with nearby players, or switches to 13</a:t>
            </a:r>
            <a:endParaRPr/>
          </a:p>
          <a:p>
            <a:pPr indent="-156527" lvl="0" marL="228600" rtl="0" algn="l">
              <a:lnSpc>
                <a:spcPct val="90000"/>
              </a:lnSpc>
              <a:spcBef>
                <a:spcPts val="1000"/>
              </a:spcBef>
              <a:spcAft>
                <a:spcPts val="0"/>
              </a:spcAft>
              <a:buSzPct val="64285"/>
              <a:buChar char="•"/>
            </a:pPr>
            <a:r>
              <a:rPr lang="en-US"/>
              <a:t>Other chances come from long balls from defense, or turning the opposition over high up the pitch</a:t>
            </a:r>
            <a:endParaRPr/>
          </a:p>
        </p:txBody>
      </p:sp>
      <p:pic>
        <p:nvPicPr>
          <p:cNvPr descr="A screenshot of a football field&#10;&#10;Description automatically generated" id="253" name="Google Shape;253;p17"/>
          <p:cNvPicPr preferRelativeResize="0"/>
          <p:nvPr/>
        </p:nvPicPr>
        <p:blipFill rotWithShape="1">
          <a:blip r:embed="rId3">
            <a:alphaModFix/>
          </a:blip>
          <a:srcRect b="41162" l="0" r="0" t="0"/>
          <a:stretch/>
        </p:blipFill>
        <p:spPr>
          <a:xfrm rot="10800000">
            <a:off x="-3" y="785813"/>
            <a:ext cx="8409593" cy="6086234"/>
          </a:xfrm>
          <a:prstGeom prst="rect">
            <a:avLst/>
          </a:prstGeom>
          <a:noFill/>
          <a:ln>
            <a:noFill/>
          </a:ln>
        </p:spPr>
      </p:pic>
      <p:grpSp>
        <p:nvGrpSpPr>
          <p:cNvPr id="254" name="Google Shape;254;p17"/>
          <p:cNvGrpSpPr/>
          <p:nvPr/>
        </p:nvGrpSpPr>
        <p:grpSpPr>
          <a:xfrm>
            <a:off x="-87136" y="4321776"/>
            <a:ext cx="1336789" cy="918607"/>
            <a:chOff x="2256102" y="1527970"/>
            <a:chExt cx="1336789" cy="918607"/>
          </a:xfrm>
        </p:grpSpPr>
        <p:pic>
          <p:nvPicPr>
            <p:cNvPr descr="A blue shirt with black background&#10;&#10;Description automatically generated" id="255" name="Google Shape;255;p17"/>
            <p:cNvPicPr preferRelativeResize="0"/>
            <p:nvPr/>
          </p:nvPicPr>
          <p:blipFill rotWithShape="1">
            <a:blip r:embed="rId4">
              <a:alphaModFix/>
            </a:blip>
            <a:srcRect b="0" l="0" r="0" t="0"/>
            <a:stretch/>
          </p:blipFill>
          <p:spPr>
            <a:xfrm>
              <a:off x="2484211" y="1527970"/>
              <a:ext cx="889451" cy="549275"/>
            </a:xfrm>
            <a:prstGeom prst="rect">
              <a:avLst/>
            </a:prstGeom>
            <a:noFill/>
            <a:ln>
              <a:noFill/>
            </a:ln>
          </p:spPr>
        </p:pic>
        <p:sp>
          <p:nvSpPr>
            <p:cNvPr id="256" name="Google Shape;256;p17"/>
            <p:cNvSpPr txBox="1"/>
            <p:nvPr/>
          </p:nvSpPr>
          <p:spPr>
            <a:xfrm>
              <a:off x="2714609" y="1617944"/>
              <a:ext cx="53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a:t>
              </a:r>
              <a:endParaRPr/>
            </a:p>
          </p:txBody>
        </p:sp>
        <p:sp>
          <p:nvSpPr>
            <p:cNvPr id="257" name="Google Shape;257;p17"/>
            <p:cNvSpPr txBox="1"/>
            <p:nvPr/>
          </p:nvSpPr>
          <p:spPr>
            <a:xfrm>
              <a:off x="2256102" y="2077245"/>
              <a:ext cx="13367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Rosenberry</a:t>
              </a:r>
              <a:endParaRPr/>
            </a:p>
          </p:txBody>
        </p:sp>
      </p:grpSp>
      <p:grpSp>
        <p:nvGrpSpPr>
          <p:cNvPr id="258" name="Google Shape;258;p17"/>
          <p:cNvGrpSpPr/>
          <p:nvPr/>
        </p:nvGrpSpPr>
        <p:grpSpPr>
          <a:xfrm>
            <a:off x="4386181" y="4518094"/>
            <a:ext cx="1187677" cy="932655"/>
            <a:chOff x="2335097" y="1527970"/>
            <a:chExt cx="1187677" cy="932655"/>
          </a:xfrm>
        </p:grpSpPr>
        <p:pic>
          <p:nvPicPr>
            <p:cNvPr descr="A blue shirt with black background&#10;&#10;Description automatically generated" id="259" name="Google Shape;259;p17"/>
            <p:cNvPicPr preferRelativeResize="0"/>
            <p:nvPr/>
          </p:nvPicPr>
          <p:blipFill rotWithShape="1">
            <a:blip r:embed="rId4">
              <a:alphaModFix/>
            </a:blip>
            <a:srcRect b="0" l="0" r="0" t="0"/>
            <a:stretch/>
          </p:blipFill>
          <p:spPr>
            <a:xfrm>
              <a:off x="2484211" y="1527970"/>
              <a:ext cx="889451" cy="549275"/>
            </a:xfrm>
            <a:prstGeom prst="rect">
              <a:avLst/>
            </a:prstGeom>
            <a:noFill/>
            <a:ln>
              <a:noFill/>
            </a:ln>
          </p:spPr>
        </p:pic>
        <p:sp>
          <p:nvSpPr>
            <p:cNvPr id="260" name="Google Shape;260;p17"/>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6</a:t>
              </a:r>
              <a:endParaRPr/>
            </a:p>
          </p:txBody>
        </p:sp>
        <p:sp>
          <p:nvSpPr>
            <p:cNvPr id="261" name="Google Shape;261;p17"/>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Alberg</a:t>
              </a:r>
              <a:endParaRPr/>
            </a:p>
          </p:txBody>
        </p:sp>
      </p:grpSp>
      <p:grpSp>
        <p:nvGrpSpPr>
          <p:cNvPr id="262" name="Google Shape;262;p17"/>
          <p:cNvGrpSpPr/>
          <p:nvPr/>
        </p:nvGrpSpPr>
        <p:grpSpPr>
          <a:xfrm>
            <a:off x="3638523" y="825741"/>
            <a:ext cx="1187677" cy="932655"/>
            <a:chOff x="2335097" y="1527970"/>
            <a:chExt cx="1187677" cy="932655"/>
          </a:xfrm>
        </p:grpSpPr>
        <p:pic>
          <p:nvPicPr>
            <p:cNvPr descr="A blue shirt with black background&#10;&#10;Description automatically generated" id="263" name="Google Shape;263;p17"/>
            <p:cNvPicPr preferRelativeResize="0"/>
            <p:nvPr/>
          </p:nvPicPr>
          <p:blipFill rotWithShape="1">
            <a:blip r:embed="rId4">
              <a:alphaModFix/>
            </a:blip>
            <a:srcRect b="0" l="0" r="0" t="0"/>
            <a:stretch/>
          </p:blipFill>
          <p:spPr>
            <a:xfrm>
              <a:off x="2484211" y="1527970"/>
              <a:ext cx="889451" cy="549275"/>
            </a:xfrm>
            <a:prstGeom prst="rect">
              <a:avLst/>
            </a:prstGeom>
            <a:noFill/>
            <a:ln>
              <a:noFill/>
            </a:ln>
          </p:spPr>
        </p:pic>
        <p:sp>
          <p:nvSpPr>
            <p:cNvPr id="264" name="Google Shape;264;p17"/>
            <p:cNvSpPr txBox="1"/>
            <p:nvPr/>
          </p:nvSpPr>
          <p:spPr>
            <a:xfrm>
              <a:off x="2714625" y="1617942"/>
              <a:ext cx="428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7</a:t>
              </a:r>
              <a:endParaRPr/>
            </a:p>
          </p:txBody>
        </p:sp>
        <p:sp>
          <p:nvSpPr>
            <p:cNvPr id="265" name="Google Shape;265;p17"/>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Caroll</a:t>
              </a:r>
              <a:endParaRPr/>
            </a:p>
          </p:txBody>
        </p:sp>
      </p:grpSp>
      <p:grpSp>
        <p:nvGrpSpPr>
          <p:cNvPr id="266" name="Google Shape;266;p17"/>
          <p:cNvGrpSpPr/>
          <p:nvPr/>
        </p:nvGrpSpPr>
        <p:grpSpPr>
          <a:xfrm>
            <a:off x="1480262" y="1900707"/>
            <a:ext cx="1187677" cy="932655"/>
            <a:chOff x="2335097" y="1527970"/>
            <a:chExt cx="1187677" cy="932655"/>
          </a:xfrm>
        </p:grpSpPr>
        <p:pic>
          <p:nvPicPr>
            <p:cNvPr descr="A blue shirt with black background&#10;&#10;Description automatically generated" id="267" name="Google Shape;267;p17"/>
            <p:cNvPicPr preferRelativeResize="0"/>
            <p:nvPr/>
          </p:nvPicPr>
          <p:blipFill rotWithShape="1">
            <a:blip r:embed="rId4">
              <a:alphaModFix/>
            </a:blip>
            <a:srcRect b="0" l="0" r="0" t="0"/>
            <a:stretch/>
          </p:blipFill>
          <p:spPr>
            <a:xfrm>
              <a:off x="2484211" y="1527970"/>
              <a:ext cx="889451" cy="549275"/>
            </a:xfrm>
            <a:prstGeom prst="rect">
              <a:avLst/>
            </a:prstGeom>
            <a:noFill/>
            <a:ln>
              <a:noFill/>
            </a:ln>
          </p:spPr>
        </p:pic>
        <p:sp>
          <p:nvSpPr>
            <p:cNvPr id="268" name="Google Shape;268;p17"/>
            <p:cNvSpPr txBox="1"/>
            <p:nvPr/>
          </p:nvSpPr>
          <p:spPr>
            <a:xfrm>
              <a:off x="2714637" y="1617938"/>
              <a:ext cx="476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a:t>
              </a:r>
              <a:endParaRPr/>
            </a:p>
          </p:txBody>
        </p:sp>
        <p:sp>
          <p:nvSpPr>
            <p:cNvPr id="269" name="Google Shape;269;p17"/>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Ilsinho</a:t>
              </a:r>
              <a:endParaRPr/>
            </a:p>
          </p:txBody>
        </p:sp>
      </p:grpSp>
      <p:grpSp>
        <p:nvGrpSpPr>
          <p:cNvPr id="270" name="Google Shape;270;p17"/>
          <p:cNvGrpSpPr/>
          <p:nvPr/>
        </p:nvGrpSpPr>
        <p:grpSpPr>
          <a:xfrm>
            <a:off x="5964599" y="3389121"/>
            <a:ext cx="1187677" cy="932655"/>
            <a:chOff x="2335097" y="1527970"/>
            <a:chExt cx="1187677" cy="932655"/>
          </a:xfrm>
        </p:grpSpPr>
        <p:pic>
          <p:nvPicPr>
            <p:cNvPr descr="A blue shirt with black background&#10;&#10;Description automatically generated" id="271" name="Google Shape;271;p17"/>
            <p:cNvPicPr preferRelativeResize="0"/>
            <p:nvPr/>
          </p:nvPicPr>
          <p:blipFill rotWithShape="1">
            <a:blip r:embed="rId4">
              <a:alphaModFix/>
            </a:blip>
            <a:srcRect b="0" l="0" r="0" t="0"/>
            <a:stretch/>
          </p:blipFill>
          <p:spPr>
            <a:xfrm>
              <a:off x="2484211" y="1527970"/>
              <a:ext cx="889451" cy="549275"/>
            </a:xfrm>
            <a:prstGeom prst="rect">
              <a:avLst/>
            </a:prstGeom>
            <a:noFill/>
            <a:ln>
              <a:noFill/>
            </a:ln>
          </p:spPr>
        </p:pic>
        <p:sp>
          <p:nvSpPr>
            <p:cNvPr id="272" name="Google Shape;272;p17"/>
            <p:cNvSpPr txBox="1"/>
            <p:nvPr/>
          </p:nvSpPr>
          <p:spPr>
            <a:xfrm>
              <a:off x="2714623" y="1617949"/>
              <a:ext cx="476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a:t>
              </a:r>
              <a:endParaRPr/>
            </a:p>
          </p:txBody>
        </p:sp>
        <p:sp>
          <p:nvSpPr>
            <p:cNvPr id="273" name="Google Shape;273;p17"/>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Pontius</a:t>
              </a:r>
              <a:endParaRPr/>
            </a:p>
          </p:txBody>
        </p:sp>
      </p:grpSp>
      <p:grpSp>
        <p:nvGrpSpPr>
          <p:cNvPr id="274" name="Google Shape;274;p17"/>
          <p:cNvGrpSpPr/>
          <p:nvPr/>
        </p:nvGrpSpPr>
        <p:grpSpPr>
          <a:xfrm>
            <a:off x="2469350" y="4722692"/>
            <a:ext cx="1187677" cy="932655"/>
            <a:chOff x="2335097" y="1527970"/>
            <a:chExt cx="1187677" cy="932655"/>
          </a:xfrm>
        </p:grpSpPr>
        <p:pic>
          <p:nvPicPr>
            <p:cNvPr descr="A blue shirt with black background&#10;&#10;Description automatically generated" id="275" name="Google Shape;275;p17"/>
            <p:cNvPicPr preferRelativeResize="0"/>
            <p:nvPr/>
          </p:nvPicPr>
          <p:blipFill rotWithShape="1">
            <a:blip r:embed="rId4">
              <a:alphaModFix/>
            </a:blip>
            <a:srcRect b="0" l="0" r="0" t="0"/>
            <a:stretch/>
          </p:blipFill>
          <p:spPr>
            <a:xfrm>
              <a:off x="2484211" y="1527970"/>
              <a:ext cx="889451" cy="549275"/>
            </a:xfrm>
            <a:prstGeom prst="rect">
              <a:avLst/>
            </a:prstGeom>
            <a:noFill/>
            <a:ln>
              <a:noFill/>
            </a:ln>
          </p:spPr>
        </p:pic>
        <p:sp>
          <p:nvSpPr>
            <p:cNvPr id="276" name="Google Shape;276;p17"/>
            <p:cNvSpPr txBox="1"/>
            <p:nvPr/>
          </p:nvSpPr>
          <p:spPr>
            <a:xfrm>
              <a:off x="2714621" y="1617953"/>
              <a:ext cx="56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a:t>
              </a:r>
              <a:endParaRPr/>
            </a:p>
          </p:txBody>
        </p:sp>
        <p:sp>
          <p:nvSpPr>
            <p:cNvPr id="277" name="Google Shape;277;p17"/>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Herbers</a:t>
              </a:r>
              <a:endParaRPr/>
            </a:p>
          </p:txBody>
        </p:sp>
      </p:grpSp>
      <p:sp>
        <p:nvSpPr>
          <p:cNvPr id="278" name="Google Shape;278;p17"/>
          <p:cNvSpPr/>
          <p:nvPr/>
        </p:nvSpPr>
        <p:spPr>
          <a:xfrm>
            <a:off x="903915" y="2893840"/>
            <a:ext cx="2927387" cy="1799358"/>
          </a:xfrm>
          <a:prstGeom prst="ellipse">
            <a:avLst/>
          </a:prstGeom>
          <a:solidFill>
            <a:srgbClr val="FFFF00">
              <a:alpha val="40000"/>
            </a:srgbClr>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close up of a football ball&#10;&#10;Description automatically generated" id="279" name="Google Shape;279;p17"/>
          <p:cNvPicPr preferRelativeResize="0"/>
          <p:nvPr/>
        </p:nvPicPr>
        <p:blipFill rotWithShape="1">
          <a:blip r:embed="rId5">
            <a:alphaModFix/>
          </a:blip>
          <a:srcRect b="0" l="0" r="0" t="0"/>
          <a:stretch/>
        </p:blipFill>
        <p:spPr>
          <a:xfrm>
            <a:off x="2370800" y="2347467"/>
            <a:ext cx="247664" cy="247664"/>
          </a:xfrm>
          <a:prstGeom prst="rect">
            <a:avLst/>
          </a:prstGeom>
          <a:noFill/>
          <a:ln>
            <a:noFill/>
          </a:ln>
        </p:spPr>
      </p:pic>
      <p:cxnSp>
        <p:nvCxnSpPr>
          <p:cNvPr id="280" name="Google Shape;280;p17"/>
          <p:cNvCxnSpPr/>
          <p:nvPr/>
        </p:nvCxnSpPr>
        <p:spPr>
          <a:xfrm>
            <a:off x="2693262" y="3801732"/>
            <a:ext cx="476241" cy="830989"/>
          </a:xfrm>
          <a:prstGeom prst="straightConnector1">
            <a:avLst/>
          </a:prstGeom>
          <a:noFill/>
          <a:ln cap="flat" cmpd="sng" w="38100">
            <a:solidFill>
              <a:schemeClr val="accent1"/>
            </a:solidFill>
            <a:prstDash val="dash"/>
            <a:miter lim="800000"/>
            <a:headEnd len="sm" w="sm" type="none"/>
            <a:tailEnd len="med" w="med" type="triangle"/>
          </a:ln>
        </p:spPr>
      </p:cxnSp>
      <p:grpSp>
        <p:nvGrpSpPr>
          <p:cNvPr id="281" name="Google Shape;281;p17"/>
          <p:cNvGrpSpPr/>
          <p:nvPr/>
        </p:nvGrpSpPr>
        <p:grpSpPr>
          <a:xfrm>
            <a:off x="1800218" y="3339201"/>
            <a:ext cx="1187677" cy="932655"/>
            <a:chOff x="2335097" y="1527970"/>
            <a:chExt cx="1187677" cy="932655"/>
          </a:xfrm>
        </p:grpSpPr>
        <p:pic>
          <p:nvPicPr>
            <p:cNvPr descr="A blue shirt with black background&#10;&#10;Description automatically generated" id="282" name="Google Shape;282;p17"/>
            <p:cNvPicPr preferRelativeResize="0"/>
            <p:nvPr/>
          </p:nvPicPr>
          <p:blipFill rotWithShape="1">
            <a:blip r:embed="rId4">
              <a:alphaModFix/>
            </a:blip>
            <a:srcRect b="0" l="0" r="0" t="0"/>
            <a:stretch/>
          </p:blipFill>
          <p:spPr>
            <a:xfrm>
              <a:off x="2484211" y="1527970"/>
              <a:ext cx="889451" cy="549275"/>
            </a:xfrm>
            <a:prstGeom prst="rect">
              <a:avLst/>
            </a:prstGeom>
            <a:noFill/>
            <a:ln>
              <a:noFill/>
            </a:ln>
          </p:spPr>
        </p:pic>
        <p:sp>
          <p:nvSpPr>
            <p:cNvPr id="283" name="Google Shape;283;p17"/>
            <p:cNvSpPr txBox="1"/>
            <p:nvPr/>
          </p:nvSpPr>
          <p:spPr>
            <a:xfrm>
              <a:off x="2714630" y="1617944"/>
              <a:ext cx="513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10</a:t>
              </a:r>
              <a:endParaRPr/>
            </a:p>
          </p:txBody>
        </p:sp>
        <p:sp>
          <p:nvSpPr>
            <p:cNvPr id="284" name="Google Shape;284;p17"/>
            <p:cNvSpPr txBox="1"/>
            <p:nvPr/>
          </p:nvSpPr>
          <p:spPr>
            <a:xfrm>
              <a:off x="2335097" y="2091293"/>
              <a:ext cx="11876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Barnetta</a:t>
              </a:r>
              <a:endParaRPr/>
            </a:p>
          </p:txBody>
        </p:sp>
      </p:grpSp>
      <p:cxnSp>
        <p:nvCxnSpPr>
          <p:cNvPr id="285" name="Google Shape;285;p17"/>
          <p:cNvCxnSpPr/>
          <p:nvPr/>
        </p:nvCxnSpPr>
        <p:spPr>
          <a:xfrm flipH="1">
            <a:off x="1323468" y="3977620"/>
            <a:ext cx="822796" cy="514989"/>
          </a:xfrm>
          <a:prstGeom prst="straightConnector1">
            <a:avLst/>
          </a:prstGeom>
          <a:noFill/>
          <a:ln cap="flat" cmpd="sng" w="38100">
            <a:solidFill>
              <a:schemeClr val="accent1"/>
            </a:solidFill>
            <a:prstDash val="dash"/>
            <a:miter lim="800000"/>
            <a:headEnd len="sm" w="sm" type="none"/>
            <a:tailEnd len="med" w="med" type="triangle"/>
          </a:ln>
        </p:spPr>
      </p:cxnSp>
      <p:cxnSp>
        <p:nvCxnSpPr>
          <p:cNvPr id="286" name="Google Shape;286;p17"/>
          <p:cNvCxnSpPr/>
          <p:nvPr/>
        </p:nvCxnSpPr>
        <p:spPr>
          <a:xfrm>
            <a:off x="3024241" y="3695504"/>
            <a:ext cx="2843754" cy="68781"/>
          </a:xfrm>
          <a:prstGeom prst="straightConnector1">
            <a:avLst/>
          </a:prstGeom>
          <a:noFill/>
          <a:ln cap="flat" cmpd="sng" w="38100">
            <a:solidFill>
              <a:schemeClr val="accent1"/>
            </a:solidFill>
            <a:prstDash val="dash"/>
            <a:miter lim="800000"/>
            <a:headEnd len="sm" w="sm" type="none"/>
            <a:tailEnd len="med" w="med" type="triangle"/>
          </a:ln>
        </p:spPr>
      </p:cxnSp>
      <p:cxnSp>
        <p:nvCxnSpPr>
          <p:cNvPr id="287" name="Google Shape;287;p17"/>
          <p:cNvCxnSpPr/>
          <p:nvPr/>
        </p:nvCxnSpPr>
        <p:spPr>
          <a:xfrm>
            <a:off x="2469350" y="2568955"/>
            <a:ext cx="89999" cy="772819"/>
          </a:xfrm>
          <a:prstGeom prst="straightConnector1">
            <a:avLst/>
          </a:prstGeom>
          <a:noFill/>
          <a:ln cap="flat" cmpd="sng" w="76200">
            <a:solidFill>
              <a:schemeClr val="accent1"/>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t>Strengths and Weaknesses in Possession</a:t>
            </a:r>
            <a:endParaRPr/>
          </a:p>
        </p:txBody>
      </p:sp>
      <p:sp>
        <p:nvSpPr>
          <p:cNvPr id="293" name="Google Shape;293;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t>Strengths</a:t>
            </a:r>
            <a:endParaRPr/>
          </a:p>
        </p:txBody>
      </p:sp>
      <p:sp>
        <p:nvSpPr>
          <p:cNvPr id="294" name="Google Shape;294;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t>Fluid in attack → players fill space, can be confusing for defenders, good rotations on right hand side</a:t>
            </a:r>
            <a:endParaRPr/>
          </a:p>
          <a:p>
            <a:pPr indent="-165100" lvl="0" marL="228600" rtl="0" algn="l">
              <a:lnSpc>
                <a:spcPct val="90000"/>
              </a:lnSpc>
              <a:spcBef>
                <a:spcPts val="0"/>
              </a:spcBef>
              <a:spcAft>
                <a:spcPts val="0"/>
              </a:spcAft>
              <a:buSzPts val="1800"/>
              <a:buChar char="•"/>
            </a:pPr>
            <a:r>
              <a:rPr lang="en-US"/>
              <a:t>#6 Alberg is creative in his movement, finding good space for low, cut back crosses when #12 or #33 get endline</a:t>
            </a:r>
            <a:endParaRPr/>
          </a:p>
        </p:txBody>
      </p:sp>
      <p:sp>
        <p:nvSpPr>
          <p:cNvPr id="295" name="Google Shape;295;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t>Weaknesses</a:t>
            </a:r>
            <a:endParaRPr/>
          </a:p>
        </p:txBody>
      </p:sp>
      <p:sp>
        <p:nvSpPr>
          <p:cNvPr id="296" name="Google Shape;296;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t>Building from back → 7 drops deep, 6 doesn’t help in build up but stays high, center of the pitch is open</a:t>
            </a:r>
            <a:endParaRPr/>
          </a:p>
          <a:p>
            <a:pPr indent="-165100" lvl="0" marL="228600" rtl="0" algn="l">
              <a:lnSpc>
                <a:spcPct val="90000"/>
              </a:lnSpc>
              <a:spcBef>
                <a:spcPts val="0"/>
              </a:spcBef>
              <a:spcAft>
                <a:spcPts val="0"/>
              </a:spcAft>
              <a:buSzPts val="1800"/>
              <a:buChar char="•"/>
            </a:pPr>
            <a:r>
              <a:rPr lang="en-US"/>
              <a:t>Defenders opt for easy passes to nearby players that often put themselves under pressure</a:t>
            </a:r>
            <a:endParaRPr/>
          </a:p>
          <a:p>
            <a:pPr indent="0" lvl="0" marL="228600" rtl="0" algn="l">
              <a:lnSpc>
                <a:spcPct val="90000"/>
              </a:lnSpc>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5400"/>
              <a:t>Strength 1</a:t>
            </a:r>
            <a:endParaRPr sz="6300"/>
          </a:p>
        </p:txBody>
      </p:sp>
      <p:sp>
        <p:nvSpPr>
          <p:cNvPr id="302" name="Google Shape;302;p19"/>
          <p:cNvSpPr txBox="1"/>
          <p:nvPr>
            <p:ph idx="1" type="body"/>
          </p:nvPr>
        </p:nvSpPr>
        <p:spPr>
          <a:xfrm>
            <a:off x="838200" y="5351800"/>
            <a:ext cx="10515600" cy="10896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sz="1600"/>
              <a:t>Left: 25 has dropped deep, bringing his defender. 11 recognizes and runs to fill space, taking his </a:t>
            </a:r>
            <a:r>
              <a:rPr lang="en-US" sz="1600"/>
              <a:t>defender</a:t>
            </a:r>
            <a:r>
              <a:rPr lang="en-US" sz="1600"/>
              <a:t> and opening up middle of the field for 10 to exploit. </a:t>
            </a:r>
            <a:endParaRPr sz="1600"/>
          </a:p>
          <a:p>
            <a:pPr indent="0" lvl="0" marL="0" rtl="0" algn="l">
              <a:spcBef>
                <a:spcPts val="1000"/>
              </a:spcBef>
              <a:spcAft>
                <a:spcPts val="0"/>
              </a:spcAft>
              <a:buNone/>
            </a:pPr>
            <a:r>
              <a:rPr lang="en-US" sz="1600"/>
              <a:t>Right: 10 receives pass and drives into space vacated by 11. 6 drifts wide to create a balanced 3v2. 11 ultimately has a shot saved and 6 scores of the rebound</a:t>
            </a:r>
            <a:endParaRPr sz="1600"/>
          </a:p>
        </p:txBody>
      </p:sp>
      <p:pic>
        <p:nvPicPr>
          <p:cNvPr id="303" name="Google Shape;303;p19"/>
          <p:cNvPicPr preferRelativeResize="0"/>
          <p:nvPr/>
        </p:nvPicPr>
        <p:blipFill>
          <a:blip r:embed="rId3">
            <a:alphaModFix/>
          </a:blip>
          <a:stretch>
            <a:fillRect/>
          </a:stretch>
        </p:blipFill>
        <p:spPr>
          <a:xfrm>
            <a:off x="152400" y="1843225"/>
            <a:ext cx="5279526" cy="3356176"/>
          </a:xfrm>
          <a:prstGeom prst="rect">
            <a:avLst/>
          </a:prstGeom>
          <a:noFill/>
          <a:ln>
            <a:noFill/>
          </a:ln>
        </p:spPr>
      </p:pic>
      <p:pic>
        <p:nvPicPr>
          <p:cNvPr id="304" name="Google Shape;304;p19"/>
          <p:cNvPicPr preferRelativeResize="0"/>
          <p:nvPr/>
        </p:nvPicPr>
        <p:blipFill>
          <a:blip r:embed="rId4">
            <a:alphaModFix/>
          </a:blip>
          <a:stretch>
            <a:fillRect/>
          </a:stretch>
        </p:blipFill>
        <p:spPr>
          <a:xfrm>
            <a:off x="6281150" y="1843225"/>
            <a:ext cx="5779200" cy="3356176"/>
          </a:xfrm>
          <a:prstGeom prst="rect">
            <a:avLst/>
          </a:prstGeom>
          <a:noFill/>
          <a:ln>
            <a:noFill/>
          </a:ln>
        </p:spPr>
      </p:pic>
      <p:cxnSp>
        <p:nvCxnSpPr>
          <p:cNvPr id="305" name="Google Shape;305;p19"/>
          <p:cNvCxnSpPr/>
          <p:nvPr/>
        </p:nvCxnSpPr>
        <p:spPr>
          <a:xfrm>
            <a:off x="4983275" y="3412950"/>
            <a:ext cx="1762500" cy="32100"/>
          </a:xfrm>
          <a:prstGeom prst="straightConnector1">
            <a:avLst/>
          </a:prstGeom>
          <a:noFill/>
          <a:ln cap="flat" cmpd="sng" w="152400">
            <a:solidFill>
              <a:schemeClr val="lt1"/>
            </a:solidFill>
            <a:prstDash val="solid"/>
            <a:round/>
            <a:headEnd len="med" w="med" type="none"/>
            <a:tailEnd len="med" w="med" type="triangle"/>
          </a:ln>
        </p:spPr>
      </p:cxnSp>
      <p:sp>
        <p:nvSpPr>
          <p:cNvPr id="306" name="Google Shape;306;p19"/>
          <p:cNvSpPr/>
          <p:nvPr/>
        </p:nvSpPr>
        <p:spPr>
          <a:xfrm>
            <a:off x="504925" y="2308675"/>
            <a:ext cx="528600" cy="670800"/>
          </a:xfrm>
          <a:prstGeom prst="ellipse">
            <a:avLst/>
          </a:prstGeom>
          <a:solidFill>
            <a:srgbClr val="1AE000">
              <a:alpha val="19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19"/>
          <p:cNvSpPr/>
          <p:nvPr/>
        </p:nvSpPr>
        <p:spPr>
          <a:xfrm>
            <a:off x="3461425" y="2092550"/>
            <a:ext cx="528600" cy="670800"/>
          </a:xfrm>
          <a:prstGeom prst="ellipse">
            <a:avLst/>
          </a:prstGeom>
          <a:solidFill>
            <a:srgbClr val="1AE000">
              <a:alpha val="19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19"/>
          <p:cNvSpPr/>
          <p:nvPr/>
        </p:nvSpPr>
        <p:spPr>
          <a:xfrm>
            <a:off x="4454675" y="3526825"/>
            <a:ext cx="528600" cy="670800"/>
          </a:xfrm>
          <a:prstGeom prst="ellipse">
            <a:avLst/>
          </a:prstGeom>
          <a:solidFill>
            <a:srgbClr val="1AE000">
              <a:alpha val="19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9" name="Google Shape;309;p19"/>
          <p:cNvCxnSpPr/>
          <p:nvPr/>
        </p:nvCxnSpPr>
        <p:spPr>
          <a:xfrm rot="10800000">
            <a:off x="2243264" y="3188553"/>
            <a:ext cx="2422500" cy="587100"/>
          </a:xfrm>
          <a:prstGeom prst="straightConnector1">
            <a:avLst/>
          </a:prstGeom>
          <a:noFill/>
          <a:ln cap="flat" cmpd="sng" w="19050">
            <a:solidFill>
              <a:schemeClr val="dk1"/>
            </a:solidFill>
            <a:prstDash val="dash"/>
            <a:miter lim="800000"/>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0"/>
          <p:cNvSpPr txBox="1"/>
          <p:nvPr>
            <p:ph type="title"/>
          </p:nvPr>
        </p:nvSpPr>
        <p:spPr>
          <a:xfrm>
            <a:off x="4379350" y="927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Strength 2</a:t>
            </a:r>
            <a:endParaRPr/>
          </a:p>
        </p:txBody>
      </p:sp>
      <p:sp>
        <p:nvSpPr>
          <p:cNvPr id="315" name="Google Shape;315;p20"/>
          <p:cNvSpPr txBox="1"/>
          <p:nvPr>
            <p:ph idx="1" type="body"/>
          </p:nvPr>
        </p:nvSpPr>
        <p:spPr>
          <a:xfrm>
            <a:off x="9389675" y="1490175"/>
            <a:ext cx="2115000" cy="5119200"/>
          </a:xfrm>
          <a:prstGeom prst="rect">
            <a:avLst/>
          </a:prstGeom>
        </p:spPr>
        <p:txBody>
          <a:bodyPr anchorCtr="0" anchor="t" bIns="45700" lIns="91425" spcFirstLastPara="1" rIns="91425" wrap="square" tIns="45700">
            <a:normAutofit/>
          </a:bodyPr>
          <a:lstStyle/>
          <a:p>
            <a:pPr indent="0" lvl="0" marL="0" rtl="0" algn="l">
              <a:lnSpc>
                <a:spcPct val="70000"/>
              </a:lnSpc>
              <a:spcBef>
                <a:spcPts val="1000"/>
              </a:spcBef>
              <a:spcAft>
                <a:spcPts val="0"/>
              </a:spcAft>
              <a:buNone/>
            </a:pPr>
            <a:r>
              <a:rPr lang="en-US" sz="2100"/>
              <a:t>Rather than crowd the box get the ball, 6 looks for space in the box between the lines. As 10 shoots, he picks up an area in the middle with no defenders to look for a rebound, which he gets for a goal. He picks up these positions when outside backs or wingers look for low, cutback cross</a:t>
            </a:r>
            <a:endParaRPr sz="2100"/>
          </a:p>
        </p:txBody>
      </p:sp>
      <p:pic>
        <p:nvPicPr>
          <p:cNvPr id="316" name="Google Shape;316;p20" title="Screenshot 2025-04-04 at 5.26.46 PM.png"/>
          <p:cNvPicPr preferRelativeResize="0"/>
          <p:nvPr/>
        </p:nvPicPr>
        <p:blipFill>
          <a:blip r:embed="rId3">
            <a:alphaModFix/>
          </a:blip>
          <a:stretch>
            <a:fillRect/>
          </a:stretch>
        </p:blipFill>
        <p:spPr>
          <a:xfrm>
            <a:off x="506750" y="1238325"/>
            <a:ext cx="8674714" cy="5467376"/>
          </a:xfrm>
          <a:prstGeom prst="rect">
            <a:avLst/>
          </a:prstGeom>
          <a:noFill/>
          <a:ln>
            <a:noFill/>
          </a:ln>
        </p:spPr>
      </p:pic>
      <p:sp>
        <p:nvSpPr>
          <p:cNvPr id="317" name="Google Shape;317;p20"/>
          <p:cNvSpPr/>
          <p:nvPr/>
        </p:nvSpPr>
        <p:spPr>
          <a:xfrm>
            <a:off x="3834613" y="3044450"/>
            <a:ext cx="2019000" cy="1325700"/>
          </a:xfrm>
          <a:prstGeom prst="ellipse">
            <a:avLst/>
          </a:prstGeom>
          <a:solidFill>
            <a:srgbClr val="1AE000">
              <a:alpha val="19550"/>
            </a:srgbClr>
          </a:solidFill>
          <a:ln cap="flat" cmpd="sng" w="9525">
            <a:solidFill>
              <a:srgbClr val="1AE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8" name="Google Shape;318;p20"/>
          <p:cNvCxnSpPr/>
          <p:nvPr/>
        </p:nvCxnSpPr>
        <p:spPr>
          <a:xfrm rot="10800000">
            <a:off x="5095500" y="3733425"/>
            <a:ext cx="865200" cy="7371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1"/>
          <p:cNvSpPr txBox="1"/>
          <p:nvPr>
            <p:ph type="title"/>
          </p:nvPr>
        </p:nvSpPr>
        <p:spPr>
          <a:xfrm>
            <a:off x="838200" y="92725"/>
            <a:ext cx="10515600" cy="1141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Weaknesses 1 &amp; 2</a:t>
            </a:r>
            <a:endParaRPr/>
          </a:p>
        </p:txBody>
      </p:sp>
      <p:sp>
        <p:nvSpPr>
          <p:cNvPr id="324" name="Google Shape;324;p21"/>
          <p:cNvSpPr txBox="1"/>
          <p:nvPr>
            <p:ph idx="1" type="body"/>
          </p:nvPr>
        </p:nvSpPr>
        <p:spPr>
          <a:xfrm>
            <a:off x="838200" y="5672275"/>
            <a:ext cx="10515600" cy="1009500"/>
          </a:xfrm>
          <a:prstGeom prst="rect">
            <a:avLst/>
          </a:prstGeom>
        </p:spPr>
        <p:txBody>
          <a:bodyPr anchorCtr="0" anchor="t" bIns="45700" lIns="91425" spcFirstLastPara="1" rIns="91425" wrap="square" tIns="45700">
            <a:normAutofit fontScale="85000" lnSpcReduction="10000"/>
          </a:bodyPr>
          <a:lstStyle/>
          <a:p>
            <a:pPr indent="0" lvl="0" marL="0" rtl="0" algn="l">
              <a:spcBef>
                <a:spcPts val="1000"/>
              </a:spcBef>
              <a:spcAft>
                <a:spcPts val="0"/>
              </a:spcAft>
              <a:buNone/>
            </a:pPr>
            <a:r>
              <a:rPr lang="en-US"/>
              <a:t>Whitecaps defense is shifting to far side of field. Center back has option to play through press, albeit difficult. Opts to pass to left back instead and puts him under pressure as whole Whitecaps team is expecting</a:t>
            </a:r>
            <a:endParaRPr/>
          </a:p>
        </p:txBody>
      </p:sp>
      <p:pic>
        <p:nvPicPr>
          <p:cNvPr id="325" name="Google Shape;325;p21"/>
          <p:cNvPicPr preferRelativeResize="0"/>
          <p:nvPr/>
        </p:nvPicPr>
        <p:blipFill>
          <a:blip r:embed="rId3">
            <a:alphaModFix/>
          </a:blip>
          <a:stretch>
            <a:fillRect/>
          </a:stretch>
        </p:blipFill>
        <p:spPr>
          <a:xfrm>
            <a:off x="1123250" y="966900"/>
            <a:ext cx="9945498" cy="4561149"/>
          </a:xfrm>
          <a:prstGeom prst="rect">
            <a:avLst/>
          </a:prstGeom>
          <a:noFill/>
          <a:ln>
            <a:noFill/>
          </a:ln>
        </p:spPr>
      </p:pic>
      <p:cxnSp>
        <p:nvCxnSpPr>
          <p:cNvPr id="326" name="Google Shape;326;p21"/>
          <p:cNvCxnSpPr/>
          <p:nvPr/>
        </p:nvCxnSpPr>
        <p:spPr>
          <a:xfrm flipH="1" rot="10800000">
            <a:off x="2627850" y="2595675"/>
            <a:ext cx="6617700" cy="336600"/>
          </a:xfrm>
          <a:prstGeom prst="straightConnector1">
            <a:avLst/>
          </a:prstGeom>
          <a:noFill/>
          <a:ln cap="flat" cmpd="sng" w="38100">
            <a:solidFill>
              <a:srgbClr val="38761D"/>
            </a:solidFill>
            <a:prstDash val="dash"/>
            <a:round/>
            <a:headEnd len="med" w="med" type="none"/>
            <a:tailEnd len="med" w="med" type="triangle"/>
          </a:ln>
        </p:spPr>
      </p:cxnSp>
      <p:sp>
        <p:nvSpPr>
          <p:cNvPr id="327" name="Google Shape;327;p21"/>
          <p:cNvSpPr/>
          <p:nvPr/>
        </p:nvSpPr>
        <p:spPr>
          <a:xfrm>
            <a:off x="1618350" y="2435550"/>
            <a:ext cx="448800" cy="881400"/>
          </a:xfrm>
          <a:prstGeom prst="ellipse">
            <a:avLst/>
          </a:prstGeom>
          <a:solidFill>
            <a:srgbClr val="FFFF00">
              <a:alpha val="4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8" name="Google Shape;328;p21"/>
          <p:cNvCxnSpPr/>
          <p:nvPr/>
        </p:nvCxnSpPr>
        <p:spPr>
          <a:xfrm flipH="1" rot="10800000">
            <a:off x="2427725" y="2115075"/>
            <a:ext cx="2331300" cy="817200"/>
          </a:xfrm>
          <a:prstGeom prst="straightConnector1">
            <a:avLst/>
          </a:prstGeom>
          <a:noFill/>
          <a:ln cap="flat" cmpd="sng" w="38100">
            <a:solidFill>
              <a:srgbClr val="FF0000"/>
            </a:solidFill>
            <a:prstDash val="dash"/>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